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6858000" cy="9144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20" autoAdjust="0"/>
  </p:normalViewPr>
  <p:slideViewPr>
    <p:cSldViewPr>
      <p:cViewPr varScale="1">
        <p:scale>
          <a:sx n="68" d="100"/>
          <a:sy n="68" d="100"/>
        </p:scale>
        <p:origin x="-2947" y="-58"/>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48B775-2219-4974-89FD-22393B4B71CE}" type="datetimeFigureOut">
              <a:rPr lang="fr-FR" smtClean="0"/>
              <a:t>28/11/2020</a:t>
            </a:fld>
            <a:endParaRPr lang="fr-FR" dirty="0"/>
          </a:p>
        </p:txBody>
      </p:sp>
      <p:sp>
        <p:nvSpPr>
          <p:cNvPr id="4" name="Espace réservé de l'image des diapositives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6DB15E-8403-497E-860C-C321D0D89DF0}" type="slidenum">
              <a:rPr lang="fr-FR" smtClean="0"/>
              <a:t>‹N°›</a:t>
            </a:fld>
            <a:endParaRPr lang="fr-FR" dirty="0"/>
          </a:p>
        </p:txBody>
      </p:sp>
    </p:spTree>
    <p:extLst>
      <p:ext uri="{BB962C8B-B14F-4D97-AF65-F5344CB8AC3E}">
        <p14:creationId xmlns:p14="http://schemas.microsoft.com/office/powerpoint/2010/main" val="3761052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14350" y="2840568"/>
            <a:ext cx="5829300" cy="1960033"/>
          </a:xfrm>
        </p:spPr>
        <p:txBody>
          <a:bodyPr/>
          <a:lstStyle/>
          <a:p>
            <a:r>
              <a:rPr lang="fr-FR"/>
              <a:t>Modifiez le style du titre</a:t>
            </a:r>
          </a:p>
        </p:txBody>
      </p:sp>
      <p:sp>
        <p:nvSpPr>
          <p:cNvPr id="3" name="Sous-titr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D2EE4840-FE04-414E-97F7-90E8DC63664E}" type="datetimeFigureOut">
              <a:rPr lang="fr-FR" smtClean="0"/>
              <a:t>28/11/2020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CB2902F2-1B73-48F0-BDFE-0E23DA36F459}" type="slidenum">
              <a:rPr lang="fr-FR" smtClean="0"/>
              <a:t>‹N°›</a:t>
            </a:fld>
            <a:endParaRPr lang="fr-FR" dirty="0"/>
          </a:p>
        </p:txBody>
      </p:sp>
    </p:spTree>
    <p:extLst>
      <p:ext uri="{BB962C8B-B14F-4D97-AF65-F5344CB8AC3E}">
        <p14:creationId xmlns:p14="http://schemas.microsoft.com/office/powerpoint/2010/main" val="3719506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2EE4840-FE04-414E-97F7-90E8DC63664E}" type="datetimeFigureOut">
              <a:rPr lang="fr-FR" smtClean="0"/>
              <a:t>28/11/2020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CB2902F2-1B73-48F0-BDFE-0E23DA36F459}" type="slidenum">
              <a:rPr lang="fr-FR" smtClean="0"/>
              <a:t>‹N°›</a:t>
            </a:fld>
            <a:endParaRPr lang="fr-FR" dirty="0"/>
          </a:p>
        </p:txBody>
      </p:sp>
    </p:spTree>
    <p:extLst>
      <p:ext uri="{BB962C8B-B14F-4D97-AF65-F5344CB8AC3E}">
        <p14:creationId xmlns:p14="http://schemas.microsoft.com/office/powerpoint/2010/main" val="3744353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4972050" y="366185"/>
            <a:ext cx="1543050" cy="7802033"/>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342900" y="366185"/>
            <a:ext cx="4514850" cy="7802033"/>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2EE4840-FE04-414E-97F7-90E8DC63664E}" type="datetimeFigureOut">
              <a:rPr lang="fr-FR" smtClean="0"/>
              <a:t>28/11/2020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CB2902F2-1B73-48F0-BDFE-0E23DA36F459}" type="slidenum">
              <a:rPr lang="fr-FR" smtClean="0"/>
              <a:t>‹N°›</a:t>
            </a:fld>
            <a:endParaRPr lang="fr-FR" dirty="0"/>
          </a:p>
        </p:txBody>
      </p:sp>
    </p:spTree>
    <p:extLst>
      <p:ext uri="{BB962C8B-B14F-4D97-AF65-F5344CB8AC3E}">
        <p14:creationId xmlns:p14="http://schemas.microsoft.com/office/powerpoint/2010/main" val="2366034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2EE4840-FE04-414E-97F7-90E8DC63664E}" type="datetimeFigureOut">
              <a:rPr lang="fr-FR" smtClean="0"/>
              <a:t>28/11/2020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CB2902F2-1B73-48F0-BDFE-0E23DA36F459}" type="slidenum">
              <a:rPr lang="fr-FR" smtClean="0"/>
              <a:t>‹N°›</a:t>
            </a:fld>
            <a:endParaRPr lang="fr-FR" dirty="0"/>
          </a:p>
        </p:txBody>
      </p:sp>
    </p:spTree>
    <p:extLst>
      <p:ext uri="{BB962C8B-B14F-4D97-AF65-F5344CB8AC3E}">
        <p14:creationId xmlns:p14="http://schemas.microsoft.com/office/powerpoint/2010/main" val="21291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41735" y="5875867"/>
            <a:ext cx="5829300" cy="1816100"/>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D2EE4840-FE04-414E-97F7-90E8DC63664E}" type="datetimeFigureOut">
              <a:rPr lang="fr-FR" smtClean="0"/>
              <a:t>28/11/2020</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CB2902F2-1B73-48F0-BDFE-0E23DA36F459}" type="slidenum">
              <a:rPr lang="fr-FR" smtClean="0"/>
              <a:t>‹N°›</a:t>
            </a:fld>
            <a:endParaRPr lang="fr-FR" dirty="0"/>
          </a:p>
        </p:txBody>
      </p:sp>
    </p:spTree>
    <p:extLst>
      <p:ext uri="{BB962C8B-B14F-4D97-AF65-F5344CB8AC3E}">
        <p14:creationId xmlns:p14="http://schemas.microsoft.com/office/powerpoint/2010/main" val="540950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D2EE4840-FE04-414E-97F7-90E8DC63664E}" type="datetimeFigureOut">
              <a:rPr lang="fr-FR" smtClean="0"/>
              <a:t>28/11/2020</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CB2902F2-1B73-48F0-BDFE-0E23DA36F459}" type="slidenum">
              <a:rPr lang="fr-FR" smtClean="0"/>
              <a:t>‹N°›</a:t>
            </a:fld>
            <a:endParaRPr lang="fr-FR" dirty="0"/>
          </a:p>
        </p:txBody>
      </p:sp>
    </p:spTree>
    <p:extLst>
      <p:ext uri="{BB962C8B-B14F-4D97-AF65-F5344CB8AC3E}">
        <p14:creationId xmlns:p14="http://schemas.microsoft.com/office/powerpoint/2010/main" val="564384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D2EE4840-FE04-414E-97F7-90E8DC63664E}" type="datetimeFigureOut">
              <a:rPr lang="fr-FR" smtClean="0"/>
              <a:t>28/11/2020</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CB2902F2-1B73-48F0-BDFE-0E23DA36F459}" type="slidenum">
              <a:rPr lang="fr-FR" smtClean="0"/>
              <a:t>‹N°›</a:t>
            </a:fld>
            <a:endParaRPr lang="fr-FR" dirty="0"/>
          </a:p>
        </p:txBody>
      </p:sp>
    </p:spTree>
    <p:extLst>
      <p:ext uri="{BB962C8B-B14F-4D97-AF65-F5344CB8AC3E}">
        <p14:creationId xmlns:p14="http://schemas.microsoft.com/office/powerpoint/2010/main" val="2673445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D2EE4840-FE04-414E-97F7-90E8DC63664E}" type="datetimeFigureOut">
              <a:rPr lang="fr-FR" smtClean="0"/>
              <a:t>28/11/2020</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CB2902F2-1B73-48F0-BDFE-0E23DA36F459}" type="slidenum">
              <a:rPr lang="fr-FR" smtClean="0"/>
              <a:t>‹N°›</a:t>
            </a:fld>
            <a:endParaRPr lang="fr-FR" dirty="0"/>
          </a:p>
        </p:txBody>
      </p:sp>
    </p:spTree>
    <p:extLst>
      <p:ext uri="{BB962C8B-B14F-4D97-AF65-F5344CB8AC3E}">
        <p14:creationId xmlns:p14="http://schemas.microsoft.com/office/powerpoint/2010/main" val="1104282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2EE4840-FE04-414E-97F7-90E8DC63664E}" type="datetimeFigureOut">
              <a:rPr lang="fr-FR" smtClean="0"/>
              <a:t>28/11/2020</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CB2902F2-1B73-48F0-BDFE-0E23DA36F459}" type="slidenum">
              <a:rPr lang="fr-FR" smtClean="0"/>
              <a:t>‹N°›</a:t>
            </a:fld>
            <a:endParaRPr lang="fr-FR" dirty="0"/>
          </a:p>
        </p:txBody>
      </p:sp>
    </p:spTree>
    <p:extLst>
      <p:ext uri="{BB962C8B-B14F-4D97-AF65-F5344CB8AC3E}">
        <p14:creationId xmlns:p14="http://schemas.microsoft.com/office/powerpoint/2010/main" val="3001139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42900" y="364067"/>
            <a:ext cx="2256235" cy="154940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D2EE4840-FE04-414E-97F7-90E8DC63664E}" type="datetimeFigureOut">
              <a:rPr lang="fr-FR" smtClean="0"/>
              <a:t>28/11/2020</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CB2902F2-1B73-48F0-BDFE-0E23DA36F459}" type="slidenum">
              <a:rPr lang="fr-FR" smtClean="0"/>
              <a:t>‹N°›</a:t>
            </a:fld>
            <a:endParaRPr lang="fr-FR" dirty="0"/>
          </a:p>
        </p:txBody>
      </p:sp>
    </p:spTree>
    <p:extLst>
      <p:ext uri="{BB962C8B-B14F-4D97-AF65-F5344CB8AC3E}">
        <p14:creationId xmlns:p14="http://schemas.microsoft.com/office/powerpoint/2010/main" val="2974979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344216" y="6400800"/>
            <a:ext cx="4114800" cy="755651"/>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D2EE4840-FE04-414E-97F7-90E8DC63664E}" type="datetimeFigureOut">
              <a:rPr lang="fr-FR" smtClean="0"/>
              <a:t>28/11/2020</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CB2902F2-1B73-48F0-BDFE-0E23DA36F459}" type="slidenum">
              <a:rPr lang="fr-FR" smtClean="0"/>
              <a:t>‹N°›</a:t>
            </a:fld>
            <a:endParaRPr lang="fr-FR" dirty="0"/>
          </a:p>
        </p:txBody>
      </p:sp>
    </p:spTree>
    <p:extLst>
      <p:ext uri="{BB962C8B-B14F-4D97-AF65-F5344CB8AC3E}">
        <p14:creationId xmlns:p14="http://schemas.microsoft.com/office/powerpoint/2010/main" val="1446806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D2EE4840-FE04-414E-97F7-90E8DC63664E}" type="datetimeFigureOut">
              <a:rPr lang="fr-FR" smtClean="0"/>
              <a:t>28/11/2020</a:t>
            </a:fld>
            <a:endParaRPr lang="fr-FR" dirty="0"/>
          </a:p>
        </p:txBody>
      </p:sp>
      <p:sp>
        <p:nvSpPr>
          <p:cNvPr id="5" name="Espace réservé du pied de page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CB2902F2-1B73-48F0-BDFE-0E23DA36F459}" type="slidenum">
              <a:rPr lang="fr-FR" smtClean="0"/>
              <a:t>‹N°›</a:t>
            </a:fld>
            <a:endParaRPr lang="fr-FR" dirty="0"/>
          </a:p>
        </p:txBody>
      </p:sp>
    </p:spTree>
    <p:extLst>
      <p:ext uri="{BB962C8B-B14F-4D97-AF65-F5344CB8AC3E}">
        <p14:creationId xmlns:p14="http://schemas.microsoft.com/office/powerpoint/2010/main" val="29545272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60648" y="323528"/>
            <a:ext cx="2808312" cy="1368152"/>
          </a:xfrm>
        </p:spPr>
        <p:txBody>
          <a:bodyPr>
            <a:normAutofit/>
          </a:bodyPr>
          <a:lstStyle/>
          <a:p>
            <a:pPr algn="r"/>
            <a:r>
              <a:rPr lang="fr-FR" dirty="0"/>
              <a:t>          </a:t>
            </a:r>
          </a:p>
        </p:txBody>
      </p:sp>
      <p:pic>
        <p:nvPicPr>
          <p:cNvPr id="4" name="Espace réservé du contenu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6798" y="151229"/>
            <a:ext cx="2793268" cy="1248138"/>
          </a:xfrm>
        </p:spPr>
      </p:pic>
      <p:sp>
        <p:nvSpPr>
          <p:cNvPr id="8" name="ZoneTexte 7"/>
          <p:cNvSpPr txBox="1"/>
          <p:nvPr/>
        </p:nvSpPr>
        <p:spPr>
          <a:xfrm>
            <a:off x="4725144" y="3779912"/>
            <a:ext cx="184731" cy="369332"/>
          </a:xfrm>
          <a:prstGeom prst="rect">
            <a:avLst/>
          </a:prstGeom>
          <a:noFill/>
        </p:spPr>
        <p:txBody>
          <a:bodyPr wrap="none" rtlCol="0">
            <a:spAutoFit/>
          </a:bodyPr>
          <a:lstStyle/>
          <a:p>
            <a:endParaRPr lang="fr-FR" dirty="0"/>
          </a:p>
        </p:txBody>
      </p:sp>
      <p:sp>
        <p:nvSpPr>
          <p:cNvPr id="9" name="ZoneTexte 8"/>
          <p:cNvSpPr txBox="1"/>
          <p:nvPr/>
        </p:nvSpPr>
        <p:spPr>
          <a:xfrm>
            <a:off x="103193" y="1726953"/>
            <a:ext cx="2940479" cy="3570208"/>
          </a:xfrm>
          <a:prstGeom prst="rect">
            <a:avLst/>
          </a:prstGeom>
          <a:ln w="9525">
            <a:noFill/>
          </a:ln>
          <a:effectLst>
            <a:innerShdw blurRad="63500" dist="50800" dir="8100000">
              <a:prstClr val="black">
                <a:alpha val="50000"/>
              </a:prstClr>
            </a:innerShdw>
          </a:effectLst>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fr-FR" sz="1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oper Black" panose="0208090404030B020404" pitchFamily="18" charset="0"/>
              </a:rPr>
              <a:t>BREVES</a:t>
            </a:r>
          </a:p>
          <a:p>
            <a:r>
              <a:rPr lang="fr-FR" sz="1000" b="1" smtClean="0">
                <a:ln w="1905"/>
                <a:solidFill>
                  <a:schemeClr val="tx1"/>
                </a:solidFill>
                <a:effectLst>
                  <a:innerShdw blurRad="69850" dist="43180" dir="5400000">
                    <a:srgbClr val="000000">
                      <a:alpha val="65000"/>
                    </a:srgbClr>
                  </a:innerShdw>
                </a:effectLst>
                <a:latin typeface="+mj-lt"/>
              </a:rPr>
              <a:t>-</a:t>
            </a:r>
            <a:r>
              <a:rPr lang="fr-FR" sz="1000" b="1" dirty="0" smtClean="0">
                <a:ln w="1905"/>
                <a:solidFill>
                  <a:schemeClr val="tx1"/>
                </a:solidFill>
                <a:effectLst>
                  <a:innerShdw blurRad="69850" dist="43180" dir="5400000">
                    <a:srgbClr val="000000">
                      <a:alpha val="65000"/>
                    </a:srgbClr>
                  </a:innerShdw>
                </a:effectLst>
                <a:latin typeface="+mj-lt"/>
              </a:rPr>
              <a:t>CRISE SANITAIRE: QUIZ</a:t>
            </a:r>
          </a:p>
          <a:p>
            <a:r>
              <a:rPr lang="fr-FR" sz="800" dirty="0" smtClean="0">
                <a:ln w="1905"/>
                <a:solidFill>
                  <a:schemeClr val="tx1"/>
                </a:solidFill>
                <a:effectLst>
                  <a:innerShdw blurRad="69850" dist="43180" dir="5400000">
                    <a:srgbClr val="000000">
                      <a:alpha val="65000"/>
                    </a:srgbClr>
                  </a:innerShdw>
                </a:effectLst>
                <a:latin typeface="+mj-lt"/>
              </a:rPr>
              <a:t>Fermeture des agences hors </a:t>
            </a:r>
            <a:r>
              <a:rPr lang="fr-FR" sz="800" dirty="0" err="1" smtClean="0">
                <a:ln w="1905"/>
                <a:solidFill>
                  <a:schemeClr val="tx1"/>
                </a:solidFill>
                <a:effectLst>
                  <a:innerShdw blurRad="69850" dist="43180" dir="5400000">
                    <a:srgbClr val="000000">
                      <a:alpha val="65000"/>
                    </a:srgbClr>
                  </a:innerShdw>
                </a:effectLst>
                <a:latin typeface="+mj-lt"/>
              </a:rPr>
              <a:t>RdV</a:t>
            </a:r>
            <a:r>
              <a:rPr lang="fr-FR" sz="800" dirty="0" smtClean="0">
                <a:ln w="1905"/>
                <a:solidFill>
                  <a:schemeClr val="tx1"/>
                </a:solidFill>
                <a:effectLst>
                  <a:innerShdw blurRad="69850" dist="43180" dir="5400000">
                    <a:srgbClr val="000000">
                      <a:alpha val="65000"/>
                    </a:srgbClr>
                  </a:innerShdw>
                </a:effectLst>
                <a:latin typeface="+mj-lt"/>
              </a:rPr>
              <a:t> le </a:t>
            </a:r>
            <a:r>
              <a:rPr lang="fr-FR" sz="800" dirty="0" smtClean="0">
                <a:ln w="1905"/>
                <a:solidFill>
                  <a:schemeClr val="tx1"/>
                </a:solidFill>
                <a:effectLst>
                  <a:innerShdw blurRad="69850" dist="43180" dir="5400000">
                    <a:srgbClr val="000000">
                      <a:alpha val="65000"/>
                    </a:srgbClr>
                  </a:innerShdw>
                </a:effectLst>
                <a:latin typeface="+mj-lt"/>
              </a:rPr>
              <a:t>jeudi avec rotation d’équipe et sans machine virtuelle, </a:t>
            </a:r>
            <a:r>
              <a:rPr lang="fr-FR" sz="800" dirty="0" smtClean="0">
                <a:ln w="1905"/>
                <a:solidFill>
                  <a:schemeClr val="tx1"/>
                </a:solidFill>
                <a:effectLst>
                  <a:innerShdw blurRad="69850" dist="43180" dir="5400000">
                    <a:srgbClr val="000000">
                      <a:alpha val="65000"/>
                    </a:srgbClr>
                  </a:innerShdw>
                </a:effectLst>
                <a:latin typeface="+mj-lt"/>
              </a:rPr>
              <a:t>la raison en est:</a:t>
            </a:r>
          </a:p>
          <a:p>
            <a:r>
              <a:rPr lang="fr-FR" sz="800" dirty="0" smtClean="0">
                <a:ln w="1905"/>
                <a:solidFill>
                  <a:schemeClr val="tx1"/>
                </a:solidFill>
                <a:effectLst>
                  <a:innerShdw blurRad="69850" dist="43180" dir="5400000">
                    <a:srgbClr val="000000">
                      <a:alpha val="65000"/>
                    </a:srgbClr>
                  </a:innerShdw>
                </a:effectLst>
                <a:latin typeface="+mj-lt"/>
              </a:rPr>
              <a:t>a)Le virus ne frappe les agences que le jeudi.</a:t>
            </a:r>
          </a:p>
          <a:p>
            <a:r>
              <a:rPr lang="fr-FR" sz="800" dirty="0" smtClean="0">
                <a:ln w="1905"/>
                <a:solidFill>
                  <a:schemeClr val="tx1"/>
                </a:solidFill>
                <a:effectLst>
                  <a:innerShdw blurRad="69850" dist="43180" dir="5400000">
                    <a:srgbClr val="000000">
                      <a:alpha val="65000"/>
                    </a:srgbClr>
                  </a:innerShdw>
                </a:effectLst>
                <a:latin typeface="+mj-lt"/>
              </a:rPr>
              <a:t>b) Quelqu’un s’est levé en pensant « tiens j’ai une super idée ».</a:t>
            </a:r>
          </a:p>
          <a:p>
            <a:r>
              <a:rPr lang="fr-FR" sz="800" dirty="0" smtClean="0">
                <a:ln w="1905"/>
                <a:solidFill>
                  <a:schemeClr val="tx1"/>
                </a:solidFill>
                <a:effectLst>
                  <a:innerShdw blurRad="69850" dist="43180" dir="5400000">
                    <a:srgbClr val="000000">
                      <a:alpha val="65000"/>
                    </a:srgbClr>
                  </a:innerShdw>
                </a:effectLst>
                <a:latin typeface="+mj-lt"/>
              </a:rPr>
              <a:t>c)Un pari lors d’une soirée tapas arrosée.</a:t>
            </a:r>
          </a:p>
          <a:p>
            <a:r>
              <a:rPr lang="fr-FR" sz="800" dirty="0" smtClean="0">
                <a:ln w="1905"/>
                <a:solidFill>
                  <a:schemeClr val="tx1"/>
                </a:solidFill>
                <a:effectLst>
                  <a:innerShdw blurRad="69850" dist="43180" dir="5400000">
                    <a:srgbClr val="000000">
                      <a:alpha val="65000"/>
                    </a:srgbClr>
                  </a:innerShdw>
                </a:effectLst>
                <a:latin typeface="+mj-lt"/>
              </a:rPr>
              <a:t>d)Autre.</a:t>
            </a:r>
          </a:p>
          <a:p>
            <a:r>
              <a:rPr lang="fr-FR" sz="800" dirty="0" smtClean="0">
                <a:ln w="1905"/>
                <a:solidFill>
                  <a:schemeClr val="tx1"/>
                </a:solidFill>
                <a:effectLst>
                  <a:innerShdw blurRad="69850" dist="43180" dir="5400000">
                    <a:srgbClr val="000000">
                      <a:alpha val="65000"/>
                    </a:srgbClr>
                  </a:innerShdw>
                </a:effectLst>
                <a:latin typeface="+mj-lt"/>
              </a:rPr>
              <a:t>Vous pouvez nous contacter si vous avez la bonne réponse.</a:t>
            </a:r>
          </a:p>
          <a:p>
            <a:endParaRPr lang="fr-FR" sz="800" dirty="0" smtClean="0">
              <a:ln w="1905"/>
              <a:solidFill>
                <a:schemeClr val="tx1"/>
              </a:solidFill>
              <a:effectLst>
                <a:innerShdw blurRad="69850" dist="43180" dir="5400000">
                  <a:srgbClr val="000000">
                    <a:alpha val="65000"/>
                  </a:srgbClr>
                </a:innerShdw>
              </a:effectLst>
              <a:latin typeface="+mj-lt"/>
            </a:endParaRPr>
          </a:p>
          <a:p>
            <a:r>
              <a:rPr lang="fr-FR" sz="1000" b="1" dirty="0" smtClean="0">
                <a:ln w="1905"/>
                <a:solidFill>
                  <a:schemeClr val="tx1"/>
                </a:solidFill>
                <a:effectLst>
                  <a:innerShdw blurRad="69850" dist="43180" dir="5400000">
                    <a:srgbClr val="000000">
                      <a:alpha val="65000"/>
                    </a:srgbClr>
                  </a:innerShdw>
                </a:effectLst>
                <a:latin typeface="+mj-lt"/>
              </a:rPr>
              <a:t>-CEM (contacts entrants multicanal):</a:t>
            </a:r>
            <a:endParaRPr lang="fr-FR" sz="800" dirty="0" smtClean="0">
              <a:ln w="1905"/>
              <a:solidFill>
                <a:schemeClr val="tx1"/>
              </a:solidFill>
              <a:effectLst>
                <a:innerShdw blurRad="69850" dist="43180" dir="5400000">
                  <a:srgbClr val="000000">
                    <a:alpha val="65000"/>
                  </a:srgbClr>
                </a:innerShdw>
              </a:effectLst>
              <a:latin typeface="+mj-lt"/>
            </a:endParaRPr>
          </a:p>
          <a:p>
            <a:r>
              <a:rPr lang="fr-FR" sz="800" dirty="0" smtClean="0">
                <a:ln w="1905"/>
                <a:solidFill>
                  <a:schemeClr val="tx1"/>
                </a:solidFill>
                <a:effectLst>
                  <a:innerShdw blurRad="69850" dist="43180" dir="5400000">
                    <a:srgbClr val="000000">
                      <a:alpha val="65000"/>
                    </a:srgbClr>
                  </a:innerShdw>
                </a:effectLst>
                <a:latin typeface="+mj-lt"/>
              </a:rPr>
              <a:t>Annoncé de longue date, le projet est ressorti du placard pour un déploiement prochain, promesse déjà faite maintes fois mais là c’est la bonne (on verra).</a:t>
            </a:r>
          </a:p>
          <a:p>
            <a:r>
              <a:rPr lang="fr-FR" sz="800" dirty="0" smtClean="0">
                <a:ln w="1905"/>
                <a:solidFill>
                  <a:schemeClr val="tx1"/>
                </a:solidFill>
                <a:effectLst>
                  <a:innerShdw blurRad="69850" dist="43180" dir="5400000">
                    <a:srgbClr val="000000">
                      <a:alpha val="65000"/>
                    </a:srgbClr>
                  </a:innerShdw>
                </a:effectLst>
                <a:latin typeface="+mj-lt"/>
              </a:rPr>
              <a:t>Le but est  » la mise en relation du client avec le bon interlocuteur », c’est très subjectif, nous ferons un point après quelques mois de fonctionnement.</a:t>
            </a:r>
          </a:p>
          <a:p>
            <a:endParaRPr lang="fr-FR" sz="800" dirty="0" smtClean="0">
              <a:ln w="1905"/>
              <a:solidFill>
                <a:schemeClr val="tx1"/>
              </a:solidFill>
              <a:effectLst>
                <a:innerShdw blurRad="69850" dist="43180" dir="5400000">
                  <a:srgbClr val="000000">
                    <a:alpha val="65000"/>
                  </a:srgbClr>
                </a:innerShdw>
              </a:effectLst>
              <a:latin typeface="+mj-lt"/>
            </a:endParaRPr>
          </a:p>
          <a:p>
            <a:r>
              <a:rPr lang="fr-FR" sz="1000" b="1" dirty="0" smtClean="0">
                <a:ln w="1905"/>
                <a:solidFill>
                  <a:schemeClr val="tx1"/>
                </a:solidFill>
                <a:effectLst>
                  <a:innerShdw blurRad="69850" dist="43180" dir="5400000">
                    <a:srgbClr val="000000">
                      <a:alpha val="65000"/>
                    </a:srgbClr>
                  </a:innerShdw>
                </a:effectLst>
                <a:latin typeface="+mj-lt"/>
              </a:rPr>
              <a:t>-ALERTE ENLEVEMENT:</a:t>
            </a:r>
          </a:p>
          <a:p>
            <a:r>
              <a:rPr lang="fr-FR" sz="800" dirty="0" smtClean="0">
                <a:ln w="1905"/>
                <a:solidFill>
                  <a:schemeClr val="tx1"/>
                </a:solidFill>
                <a:effectLst>
                  <a:innerShdw blurRad="69850" dist="43180" dir="5400000">
                    <a:srgbClr val="000000">
                      <a:alpha val="65000"/>
                    </a:srgbClr>
                  </a:innerShdw>
                </a:effectLst>
                <a:latin typeface="+mj-lt"/>
              </a:rPr>
              <a:t>Le petit JPD n’a pas donné de nouvelles depuis de longs mois. Personne ne l’attend à l’accueil, peut-être regarde-t-il tranquillement « y’a-t-il un pilote dans l’avion».</a:t>
            </a:r>
          </a:p>
          <a:p>
            <a:endParaRPr lang="fr-FR" sz="800" dirty="0">
              <a:ln w="1905"/>
              <a:solidFill>
                <a:schemeClr val="tx1"/>
              </a:solidFill>
              <a:effectLst>
                <a:innerShdw blurRad="69850" dist="43180" dir="5400000">
                  <a:srgbClr val="000000">
                    <a:alpha val="65000"/>
                  </a:srgbClr>
                </a:innerShdw>
              </a:effectLst>
              <a:latin typeface="+mj-lt"/>
            </a:endParaRPr>
          </a:p>
          <a:p>
            <a:r>
              <a:rPr lang="fr-FR" sz="1000" b="1" dirty="0" smtClean="0">
                <a:ln w="1905"/>
                <a:solidFill>
                  <a:schemeClr val="tx1"/>
                </a:solidFill>
                <a:effectLst>
                  <a:innerShdw blurRad="69850" dist="43180" dir="5400000">
                    <a:srgbClr val="000000">
                      <a:alpha val="65000"/>
                    </a:srgbClr>
                  </a:innerShdw>
                </a:effectLst>
                <a:latin typeface="+mj-lt"/>
              </a:rPr>
              <a:t>TOUTE L’EQUIPE CFDT DU CMSO VOUS SOUHAITE </a:t>
            </a:r>
          </a:p>
          <a:p>
            <a:r>
              <a:rPr lang="fr-FR" sz="1000" b="1" dirty="0" smtClean="0">
                <a:ln w="1905"/>
                <a:solidFill>
                  <a:schemeClr val="tx1"/>
                </a:solidFill>
                <a:effectLst>
                  <a:innerShdw blurRad="69850" dist="43180" dir="5400000">
                    <a:srgbClr val="000000">
                      <a:alpha val="65000"/>
                    </a:srgbClr>
                  </a:innerShdw>
                </a:effectLst>
                <a:latin typeface="+mj-lt"/>
              </a:rPr>
              <a:t>                    UNE EXCELLENTE ANNEE 2021.</a:t>
            </a:r>
            <a:endParaRPr lang="fr-FR" sz="1000" b="1" dirty="0">
              <a:ln w="1905"/>
              <a:solidFill>
                <a:schemeClr val="tx1"/>
              </a:solidFill>
              <a:effectLst>
                <a:innerShdw blurRad="69850" dist="43180" dir="5400000">
                  <a:srgbClr val="000000">
                    <a:alpha val="65000"/>
                  </a:srgbClr>
                </a:innerShdw>
              </a:effectLst>
              <a:latin typeface="+mj-lt"/>
            </a:endParaRPr>
          </a:p>
          <a:p>
            <a:r>
              <a:rPr lang="fr-FR" sz="8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oper Black" panose="0208090404030B020404" pitchFamily="18" charset="0"/>
              </a:rPr>
              <a:t>.</a:t>
            </a:r>
          </a:p>
        </p:txBody>
      </p:sp>
      <p:sp>
        <p:nvSpPr>
          <p:cNvPr id="10" name="ZoneTexte 9"/>
          <p:cNvSpPr txBox="1"/>
          <p:nvPr/>
        </p:nvSpPr>
        <p:spPr>
          <a:xfrm>
            <a:off x="3170728" y="1302018"/>
            <a:ext cx="3649968" cy="6063198"/>
          </a:xfrm>
          <a:prstGeom prst="rect">
            <a:avLst/>
          </a:prstGeom>
          <a:solidFill>
            <a:schemeClr val="accent6">
              <a:lumMod val="40000"/>
              <a:lumOff val="60000"/>
            </a:schemeClr>
          </a:solidFill>
          <a:ln w="19050">
            <a:noFill/>
          </a:ln>
          <a:effectLst>
            <a:innerShdw blurRad="63500" dist="50800" dir="18900000">
              <a:prstClr val="black">
                <a:alpha val="50000"/>
              </a:prstClr>
            </a:innerShdw>
          </a:effectLst>
        </p:spPr>
        <p:txBody>
          <a:bodyPr wrap="square" rtlCol="0">
            <a:spAutoFit/>
          </a:bodyPr>
          <a:lstStyle/>
          <a:p>
            <a:r>
              <a:rPr lang="fr-FR" sz="1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oper Black" panose="0208090404030B020404" pitchFamily="18" charset="0"/>
              </a:rPr>
              <a:t>A LA UNE</a:t>
            </a:r>
          </a:p>
          <a:p>
            <a:r>
              <a:rPr lang="fr-FR" sz="1000" b="1" dirty="0" smtClean="0">
                <a:ln w="1905"/>
                <a:effectLst>
                  <a:innerShdw blurRad="69850" dist="43180" dir="5400000">
                    <a:srgbClr val="000000">
                      <a:alpha val="65000"/>
                    </a:srgbClr>
                  </a:innerShdw>
                </a:effectLst>
                <a:latin typeface="+mj-lt"/>
              </a:rPr>
              <a:t>COVID-19:   La </a:t>
            </a:r>
            <a:r>
              <a:rPr lang="fr-FR" sz="1000" b="1" dirty="0">
                <a:ln w="1905"/>
                <a:effectLst>
                  <a:innerShdw blurRad="69850" dist="43180" dir="5400000">
                    <a:srgbClr val="000000">
                      <a:alpha val="65000"/>
                    </a:srgbClr>
                  </a:innerShdw>
                </a:effectLst>
                <a:latin typeface="+mj-lt"/>
              </a:rPr>
              <a:t>protection sanitaire est une nécessité</a:t>
            </a:r>
            <a:r>
              <a:rPr lang="fr-FR" sz="1000" b="1" dirty="0" smtClean="0">
                <a:ln w="1905"/>
                <a:effectLst>
                  <a:innerShdw blurRad="69850" dist="43180" dir="5400000">
                    <a:srgbClr val="000000">
                      <a:alpha val="65000"/>
                    </a:srgbClr>
                  </a:innerShdw>
                </a:effectLst>
                <a:latin typeface="+mj-lt"/>
              </a:rPr>
              <a:t>,</a:t>
            </a:r>
          </a:p>
          <a:p>
            <a:r>
              <a:rPr lang="fr-FR" sz="1000" b="1" dirty="0" smtClean="0">
                <a:ln w="1905"/>
                <a:effectLst>
                  <a:innerShdw blurRad="69850" dist="43180" dir="5400000">
                    <a:srgbClr val="000000">
                      <a:alpha val="65000"/>
                    </a:srgbClr>
                  </a:innerShdw>
                </a:effectLst>
                <a:latin typeface="+mj-lt"/>
              </a:rPr>
              <a:t>                         la protection </a:t>
            </a:r>
            <a:r>
              <a:rPr lang="fr-FR" sz="1000" b="1" dirty="0">
                <a:ln w="1905"/>
                <a:effectLst>
                  <a:innerShdw blurRad="69850" dist="43180" dir="5400000">
                    <a:srgbClr val="000000">
                      <a:alpha val="65000"/>
                    </a:srgbClr>
                  </a:innerShdw>
                </a:effectLst>
                <a:latin typeface="+mj-lt"/>
              </a:rPr>
              <a:t>sociale une exigence</a:t>
            </a:r>
          </a:p>
          <a:p>
            <a:r>
              <a:rPr lang="fr-FR" sz="800" dirty="0">
                <a:ln w="1905"/>
                <a:effectLst>
                  <a:innerShdw blurRad="69850" dist="43180" dir="5400000">
                    <a:srgbClr val="000000">
                      <a:alpha val="65000"/>
                    </a:srgbClr>
                  </a:innerShdw>
                </a:effectLst>
                <a:latin typeface="+mj-lt"/>
              </a:rPr>
              <a:t>Les mesures annoncées par le président de la République Emmanuel </a:t>
            </a:r>
            <a:r>
              <a:rPr lang="fr-FR" sz="800" dirty="0" err="1">
                <a:ln w="1905"/>
                <a:effectLst>
                  <a:innerShdw blurRad="69850" dist="43180" dir="5400000">
                    <a:srgbClr val="000000">
                      <a:alpha val="65000"/>
                    </a:srgbClr>
                  </a:innerShdw>
                </a:effectLst>
                <a:latin typeface="+mj-lt"/>
              </a:rPr>
              <a:t>Macron</a:t>
            </a:r>
            <a:r>
              <a:rPr lang="fr-FR" sz="800" dirty="0">
                <a:ln w="1905"/>
                <a:effectLst>
                  <a:innerShdw blurRad="69850" dist="43180" dir="5400000">
                    <a:srgbClr val="000000">
                      <a:alpha val="65000"/>
                    </a:srgbClr>
                  </a:innerShdw>
                </a:effectLst>
                <a:latin typeface="+mj-lt"/>
              </a:rPr>
              <a:t> </a:t>
            </a:r>
            <a:r>
              <a:rPr lang="fr-FR" sz="800" dirty="0" smtClean="0">
                <a:ln w="1905"/>
                <a:effectLst>
                  <a:innerShdw blurRad="69850" dist="43180" dir="5400000">
                    <a:srgbClr val="000000">
                      <a:alpha val="65000"/>
                    </a:srgbClr>
                  </a:innerShdw>
                </a:effectLst>
                <a:latin typeface="+mj-lt"/>
              </a:rPr>
              <a:t>répondent </a:t>
            </a:r>
            <a:r>
              <a:rPr lang="fr-FR" sz="800" dirty="0">
                <a:ln w="1905"/>
                <a:effectLst>
                  <a:innerShdw blurRad="69850" dist="43180" dir="5400000">
                    <a:srgbClr val="000000">
                      <a:alpha val="65000"/>
                    </a:srgbClr>
                  </a:innerShdw>
                </a:effectLst>
                <a:latin typeface="+mj-lt"/>
              </a:rPr>
              <a:t>à une situation sanitaire qui s’est aggravée </a:t>
            </a:r>
            <a:r>
              <a:rPr lang="fr-FR" sz="800" dirty="0" smtClean="0">
                <a:ln w="1905"/>
                <a:effectLst>
                  <a:innerShdw blurRad="69850" dist="43180" dir="5400000">
                    <a:srgbClr val="000000">
                      <a:alpha val="65000"/>
                    </a:srgbClr>
                  </a:innerShdw>
                </a:effectLst>
                <a:latin typeface="+mj-lt"/>
              </a:rPr>
              <a:t>en novembre. </a:t>
            </a:r>
            <a:r>
              <a:rPr lang="fr-FR" sz="800" dirty="0">
                <a:ln w="1905"/>
                <a:effectLst>
                  <a:innerShdw blurRad="69850" dist="43180" dir="5400000">
                    <a:srgbClr val="000000">
                      <a:alpha val="65000"/>
                    </a:srgbClr>
                  </a:innerShdw>
                </a:effectLst>
                <a:latin typeface="+mj-lt"/>
              </a:rPr>
              <a:t>Le nombre </a:t>
            </a:r>
            <a:r>
              <a:rPr lang="fr-FR" sz="800" dirty="0" smtClean="0">
                <a:ln w="1905"/>
                <a:effectLst>
                  <a:innerShdw blurRad="69850" dist="43180" dir="5400000">
                    <a:srgbClr val="000000">
                      <a:alpha val="65000"/>
                    </a:srgbClr>
                  </a:innerShdw>
                </a:effectLst>
                <a:latin typeface="+mj-lt"/>
              </a:rPr>
              <a:t>de cas </a:t>
            </a:r>
            <a:r>
              <a:rPr lang="fr-FR" sz="800" dirty="0">
                <a:ln w="1905"/>
                <a:effectLst>
                  <a:innerShdw blurRad="69850" dist="43180" dir="5400000">
                    <a:srgbClr val="000000">
                      <a:alpha val="65000"/>
                    </a:srgbClr>
                  </a:innerShdw>
                </a:effectLst>
                <a:latin typeface="+mj-lt"/>
              </a:rPr>
              <a:t>confirmés de personnes malades du </a:t>
            </a:r>
            <a:r>
              <a:rPr lang="fr-FR" sz="800" dirty="0" err="1">
                <a:ln w="1905"/>
                <a:effectLst>
                  <a:innerShdw blurRad="69850" dist="43180" dir="5400000">
                    <a:srgbClr val="000000">
                      <a:alpha val="65000"/>
                    </a:srgbClr>
                  </a:innerShdw>
                </a:effectLst>
                <a:latin typeface="+mj-lt"/>
              </a:rPr>
              <a:t>Covid</a:t>
            </a:r>
            <a:r>
              <a:rPr lang="fr-FR" sz="800" dirty="0">
                <a:ln w="1905"/>
                <a:effectLst>
                  <a:innerShdw blurRad="69850" dist="43180" dir="5400000">
                    <a:srgbClr val="000000">
                      <a:alpha val="65000"/>
                    </a:srgbClr>
                  </a:innerShdw>
                </a:effectLst>
                <a:latin typeface="+mj-lt"/>
              </a:rPr>
              <a:t> </a:t>
            </a:r>
            <a:r>
              <a:rPr lang="fr-FR" sz="800" dirty="0" smtClean="0">
                <a:ln w="1905"/>
                <a:effectLst>
                  <a:innerShdw blurRad="69850" dist="43180" dir="5400000">
                    <a:srgbClr val="000000">
                      <a:alpha val="65000"/>
                    </a:srgbClr>
                  </a:innerShdw>
                </a:effectLst>
                <a:latin typeface="+mj-lt"/>
              </a:rPr>
              <a:t>a augmenté </a:t>
            </a:r>
            <a:r>
              <a:rPr lang="fr-FR" sz="800" dirty="0">
                <a:ln w="1905"/>
                <a:effectLst>
                  <a:innerShdw blurRad="69850" dist="43180" dir="5400000">
                    <a:srgbClr val="000000">
                      <a:alpha val="65000"/>
                    </a:srgbClr>
                  </a:innerShdw>
                </a:effectLst>
                <a:latin typeface="+mj-lt"/>
              </a:rPr>
              <a:t>de façon </a:t>
            </a:r>
            <a:r>
              <a:rPr lang="fr-FR" sz="800" dirty="0" smtClean="0">
                <a:ln w="1905"/>
                <a:effectLst>
                  <a:innerShdw blurRad="69850" dist="43180" dir="5400000">
                    <a:srgbClr val="000000">
                      <a:alpha val="65000"/>
                    </a:srgbClr>
                  </a:innerShdw>
                </a:effectLst>
                <a:latin typeface="+mj-lt"/>
              </a:rPr>
              <a:t>exponentielle entraînant </a:t>
            </a:r>
            <a:r>
              <a:rPr lang="fr-FR" sz="800" dirty="0">
                <a:ln w="1905"/>
                <a:effectLst>
                  <a:innerShdw blurRad="69850" dist="43180" dir="5400000">
                    <a:srgbClr val="000000">
                      <a:alpha val="65000"/>
                    </a:srgbClr>
                  </a:innerShdw>
                </a:effectLst>
                <a:latin typeface="+mj-lt"/>
              </a:rPr>
              <a:t>un risque fort de saturation des services de réanimation. </a:t>
            </a:r>
            <a:endParaRPr lang="fr-FR" sz="800" dirty="0" smtClean="0">
              <a:ln w="1905"/>
              <a:effectLst>
                <a:innerShdw blurRad="69850" dist="43180" dir="5400000">
                  <a:srgbClr val="000000">
                    <a:alpha val="65000"/>
                  </a:srgbClr>
                </a:innerShdw>
              </a:effectLst>
              <a:latin typeface="+mj-lt"/>
            </a:endParaRPr>
          </a:p>
          <a:p>
            <a:r>
              <a:rPr lang="fr-FR" sz="800" dirty="0" smtClean="0">
                <a:ln w="1905"/>
                <a:effectLst>
                  <a:innerShdw blurRad="69850" dist="43180" dir="5400000">
                    <a:srgbClr val="000000">
                      <a:alpha val="65000"/>
                    </a:srgbClr>
                  </a:innerShdw>
                </a:effectLst>
                <a:latin typeface="+mj-lt"/>
              </a:rPr>
              <a:t>La </a:t>
            </a:r>
            <a:r>
              <a:rPr lang="fr-FR" sz="800" dirty="0">
                <a:ln w="1905"/>
                <a:effectLst>
                  <a:innerShdw blurRad="69850" dist="43180" dir="5400000">
                    <a:srgbClr val="000000">
                      <a:alpha val="65000"/>
                    </a:srgbClr>
                  </a:innerShdw>
                </a:effectLst>
                <a:latin typeface="+mj-lt"/>
              </a:rPr>
              <a:t>CFDT prend </a:t>
            </a:r>
            <a:r>
              <a:rPr lang="fr-FR" sz="800" dirty="0" smtClean="0">
                <a:ln w="1905"/>
                <a:effectLst>
                  <a:innerShdw blurRad="69850" dist="43180" dir="5400000">
                    <a:srgbClr val="000000">
                      <a:alpha val="65000"/>
                    </a:srgbClr>
                  </a:innerShdw>
                </a:effectLst>
                <a:latin typeface="+mj-lt"/>
              </a:rPr>
              <a:t>acte de </a:t>
            </a:r>
            <a:r>
              <a:rPr lang="fr-FR" sz="800" dirty="0">
                <a:ln w="1905"/>
                <a:effectLst>
                  <a:innerShdw blurRad="69850" dist="43180" dir="5400000">
                    <a:srgbClr val="000000">
                      <a:alpha val="65000"/>
                    </a:srgbClr>
                  </a:innerShdw>
                </a:effectLst>
                <a:latin typeface="+mj-lt"/>
              </a:rPr>
              <a:t>ces décisions. La gravité de la situation nécessite la responsabilité de chacun </a:t>
            </a:r>
            <a:r>
              <a:rPr lang="fr-FR" sz="800" dirty="0" smtClean="0">
                <a:ln w="1905"/>
                <a:effectLst>
                  <a:innerShdw blurRad="69850" dist="43180" dir="5400000">
                    <a:srgbClr val="000000">
                      <a:alpha val="65000"/>
                    </a:srgbClr>
                  </a:innerShdw>
                </a:effectLst>
                <a:latin typeface="+mj-lt"/>
              </a:rPr>
              <a:t>et le </a:t>
            </a:r>
            <a:r>
              <a:rPr lang="fr-FR" sz="800" dirty="0">
                <a:ln w="1905"/>
                <a:effectLst>
                  <a:innerShdw blurRad="69850" dist="43180" dir="5400000">
                    <a:srgbClr val="000000">
                      <a:alpha val="65000"/>
                    </a:srgbClr>
                  </a:innerShdw>
                </a:effectLst>
                <a:latin typeface="+mj-lt"/>
              </a:rPr>
              <a:t>respect des mesures annoncées. Tout doit être mis en œuvre pour </a:t>
            </a:r>
            <a:r>
              <a:rPr lang="fr-FR" sz="800" dirty="0" smtClean="0">
                <a:ln w="1905"/>
                <a:effectLst>
                  <a:innerShdw blurRad="69850" dist="43180" dir="5400000">
                    <a:srgbClr val="000000">
                      <a:alpha val="65000"/>
                    </a:srgbClr>
                  </a:innerShdw>
                </a:effectLst>
                <a:latin typeface="+mj-lt"/>
              </a:rPr>
              <a:t>freiner l’épidémie </a:t>
            </a:r>
            <a:r>
              <a:rPr lang="fr-FR" sz="800" dirty="0">
                <a:ln w="1905"/>
                <a:effectLst>
                  <a:innerShdw blurRad="69850" dist="43180" dir="5400000">
                    <a:srgbClr val="000000">
                      <a:alpha val="65000"/>
                    </a:srgbClr>
                  </a:innerShdw>
                </a:effectLst>
                <a:latin typeface="+mj-lt"/>
              </a:rPr>
              <a:t>et permettre aux équipes soignantes d’accomplir leurs missions.</a:t>
            </a:r>
          </a:p>
          <a:p>
            <a:r>
              <a:rPr lang="fr-FR" sz="800" dirty="0">
                <a:ln w="1905"/>
                <a:effectLst>
                  <a:innerShdw blurRad="69850" dist="43180" dir="5400000">
                    <a:srgbClr val="000000">
                      <a:alpha val="65000"/>
                    </a:srgbClr>
                  </a:innerShdw>
                </a:effectLst>
                <a:latin typeface="+mj-lt"/>
              </a:rPr>
              <a:t>Les leçons du printemps doivent être retenues. Le dialogue social doit guider la mise </a:t>
            </a:r>
            <a:r>
              <a:rPr lang="fr-FR" sz="800" dirty="0" smtClean="0">
                <a:ln w="1905"/>
                <a:effectLst>
                  <a:innerShdw blurRad="69850" dist="43180" dir="5400000">
                    <a:srgbClr val="000000">
                      <a:alpha val="65000"/>
                    </a:srgbClr>
                  </a:innerShdw>
                </a:effectLst>
                <a:latin typeface="+mj-lt"/>
              </a:rPr>
              <a:t>en œuvre </a:t>
            </a:r>
            <a:r>
              <a:rPr lang="fr-FR" sz="800" dirty="0">
                <a:ln w="1905"/>
                <a:effectLst>
                  <a:innerShdw blurRad="69850" dist="43180" dir="5400000">
                    <a:srgbClr val="000000">
                      <a:alpha val="65000"/>
                    </a:srgbClr>
                  </a:innerShdw>
                </a:effectLst>
                <a:latin typeface="+mj-lt"/>
              </a:rPr>
              <a:t>concrète des dernières mesures de protection sanitaire pour garantir leur </a:t>
            </a:r>
            <a:r>
              <a:rPr lang="fr-FR" sz="800" dirty="0" smtClean="0">
                <a:ln w="1905"/>
                <a:effectLst>
                  <a:innerShdw blurRad="69850" dist="43180" dir="5400000">
                    <a:srgbClr val="000000">
                      <a:alpha val="65000"/>
                    </a:srgbClr>
                  </a:innerShdw>
                </a:effectLst>
                <a:latin typeface="+mj-lt"/>
              </a:rPr>
              <a:t>efficacité et </a:t>
            </a:r>
            <a:r>
              <a:rPr lang="fr-FR" sz="800" dirty="0">
                <a:ln w="1905"/>
                <a:effectLst>
                  <a:innerShdw blurRad="69850" dist="43180" dir="5400000">
                    <a:srgbClr val="000000">
                      <a:alpha val="65000"/>
                    </a:srgbClr>
                  </a:innerShdw>
                </a:effectLst>
                <a:latin typeface="+mj-lt"/>
              </a:rPr>
              <a:t>éviter toutes conséquences injustes pour les travailleurs du public et du privé.</a:t>
            </a:r>
          </a:p>
          <a:p>
            <a:r>
              <a:rPr lang="fr-FR" sz="800" dirty="0">
                <a:ln w="1905"/>
                <a:effectLst>
                  <a:innerShdw blurRad="69850" dist="43180" dir="5400000">
                    <a:srgbClr val="000000">
                      <a:alpha val="65000"/>
                    </a:srgbClr>
                  </a:innerShdw>
                </a:effectLst>
                <a:latin typeface="+mj-lt"/>
              </a:rPr>
              <a:t>La CFDT exige que les CSE et les instances de dialogue social dans les fonctions</a:t>
            </a:r>
          </a:p>
          <a:p>
            <a:r>
              <a:rPr lang="fr-FR" sz="800" dirty="0">
                <a:ln w="1905"/>
                <a:effectLst>
                  <a:innerShdw blurRad="69850" dist="43180" dir="5400000">
                    <a:srgbClr val="000000">
                      <a:alpha val="65000"/>
                    </a:srgbClr>
                  </a:innerShdw>
                </a:effectLst>
                <a:latin typeface="+mj-lt"/>
              </a:rPr>
              <a:t>publiques soient réunies au plus vite pour que la poursuite du travail en présentiel ou </a:t>
            </a:r>
            <a:r>
              <a:rPr lang="fr-FR" sz="800" dirty="0" smtClean="0">
                <a:ln w="1905"/>
                <a:effectLst>
                  <a:innerShdw blurRad="69850" dist="43180" dir="5400000">
                    <a:srgbClr val="000000">
                      <a:alpha val="65000"/>
                    </a:srgbClr>
                  </a:innerShdw>
                </a:effectLst>
                <a:latin typeface="+mj-lt"/>
              </a:rPr>
              <a:t>en télétravail </a:t>
            </a:r>
            <a:r>
              <a:rPr lang="fr-FR" sz="800" dirty="0">
                <a:ln w="1905"/>
                <a:effectLst>
                  <a:innerShdw blurRad="69850" dist="43180" dir="5400000">
                    <a:srgbClr val="000000">
                      <a:alpha val="65000"/>
                    </a:srgbClr>
                  </a:innerShdw>
                </a:effectLst>
                <a:latin typeface="+mj-lt"/>
              </a:rPr>
              <a:t>se fasse dans le respect des travailleurs.</a:t>
            </a:r>
          </a:p>
          <a:p>
            <a:r>
              <a:rPr lang="fr-FR" sz="800" dirty="0">
                <a:ln w="1905"/>
                <a:effectLst>
                  <a:innerShdw blurRad="69850" dist="43180" dir="5400000">
                    <a:srgbClr val="000000">
                      <a:alpha val="65000"/>
                    </a:srgbClr>
                  </a:innerShdw>
                </a:effectLst>
                <a:latin typeface="+mj-lt"/>
              </a:rPr>
              <a:t>Depuis huit mois, nous traversons une période totalement inédite. Les travailleurs n’en </a:t>
            </a:r>
            <a:r>
              <a:rPr lang="fr-FR" sz="800" dirty="0" smtClean="0">
                <a:ln w="1905"/>
                <a:effectLst>
                  <a:innerShdw blurRad="69850" dist="43180" dir="5400000">
                    <a:srgbClr val="000000">
                      <a:alpha val="65000"/>
                    </a:srgbClr>
                  </a:innerShdw>
                </a:effectLst>
                <a:latin typeface="+mj-lt"/>
              </a:rPr>
              <a:t>sont nullement </a:t>
            </a:r>
            <a:r>
              <a:rPr lang="fr-FR" sz="800" dirty="0">
                <a:ln w="1905"/>
                <a:effectLst>
                  <a:innerShdw blurRad="69850" dist="43180" dir="5400000">
                    <a:srgbClr val="000000">
                      <a:alpha val="65000"/>
                    </a:srgbClr>
                  </a:innerShdw>
                </a:effectLst>
                <a:latin typeface="+mj-lt"/>
              </a:rPr>
              <a:t>responsables. Ils ne doivent pas en être les premières victimes. Les </a:t>
            </a:r>
            <a:r>
              <a:rPr lang="fr-FR" sz="800" dirty="0" smtClean="0">
                <a:ln w="1905"/>
                <a:effectLst>
                  <a:innerShdw blurRad="69850" dist="43180" dir="5400000">
                    <a:srgbClr val="000000">
                      <a:alpha val="65000"/>
                    </a:srgbClr>
                  </a:innerShdw>
                </a:effectLst>
                <a:latin typeface="+mj-lt"/>
              </a:rPr>
              <a:t>dispositifs destinés </a:t>
            </a:r>
            <a:r>
              <a:rPr lang="fr-FR" sz="800" dirty="0">
                <a:ln w="1905"/>
                <a:effectLst>
                  <a:innerShdw blurRad="69850" dist="43180" dir="5400000">
                    <a:srgbClr val="000000">
                      <a:alpha val="65000"/>
                    </a:srgbClr>
                  </a:innerShdw>
                </a:effectLst>
                <a:latin typeface="+mj-lt"/>
              </a:rPr>
              <a:t>à protéger les emplois et les revenus et à sauver les compétences d’une </a:t>
            </a:r>
            <a:r>
              <a:rPr lang="fr-FR" sz="800" dirty="0" smtClean="0">
                <a:ln w="1905"/>
                <a:effectLst>
                  <a:innerShdw blurRad="69850" dist="43180" dir="5400000">
                    <a:srgbClr val="000000">
                      <a:alpha val="65000"/>
                    </a:srgbClr>
                  </a:innerShdw>
                </a:effectLst>
                <a:latin typeface="+mj-lt"/>
              </a:rPr>
              <a:t>crise économique </a:t>
            </a:r>
            <a:r>
              <a:rPr lang="fr-FR" sz="800" dirty="0">
                <a:ln w="1905"/>
                <a:effectLst>
                  <a:innerShdw blurRad="69850" dist="43180" dir="5400000">
                    <a:srgbClr val="000000">
                      <a:alpha val="65000"/>
                    </a:srgbClr>
                  </a:innerShdw>
                </a:effectLst>
                <a:latin typeface="+mj-lt"/>
              </a:rPr>
              <a:t>dont l’échéance est incertaine, doivent être tous reconduits sans exception. </a:t>
            </a:r>
            <a:r>
              <a:rPr lang="fr-FR" sz="800" dirty="0" smtClean="0">
                <a:ln w="1905"/>
                <a:effectLst>
                  <a:innerShdw blurRad="69850" dist="43180" dir="5400000">
                    <a:srgbClr val="000000">
                      <a:alpha val="65000"/>
                    </a:srgbClr>
                  </a:innerShdw>
                </a:effectLst>
                <a:latin typeface="+mj-lt"/>
              </a:rPr>
              <a:t>Le télétravail </a:t>
            </a:r>
            <a:r>
              <a:rPr lang="fr-FR" sz="800" dirty="0">
                <a:ln w="1905"/>
                <a:effectLst>
                  <a:innerShdw blurRad="69850" dist="43180" dir="5400000">
                    <a:srgbClr val="000000">
                      <a:alpha val="65000"/>
                    </a:srgbClr>
                  </a:innerShdw>
                </a:effectLst>
                <a:latin typeface="+mj-lt"/>
              </a:rPr>
              <a:t>doit être généralisé partout où c’est possible. Il est de la responsabilité de </a:t>
            </a:r>
            <a:r>
              <a:rPr lang="fr-FR" sz="800" dirty="0" smtClean="0">
                <a:ln w="1905"/>
                <a:effectLst>
                  <a:innerShdw blurRad="69850" dist="43180" dir="5400000">
                    <a:srgbClr val="000000">
                      <a:alpha val="65000"/>
                    </a:srgbClr>
                  </a:innerShdw>
                </a:effectLst>
                <a:latin typeface="+mj-lt"/>
              </a:rPr>
              <a:t>tous de </a:t>
            </a:r>
            <a:r>
              <a:rPr lang="fr-FR" sz="800" dirty="0">
                <a:ln w="1905"/>
                <a:effectLst>
                  <a:innerShdw blurRad="69850" dist="43180" dir="5400000">
                    <a:srgbClr val="000000">
                      <a:alpha val="65000"/>
                    </a:srgbClr>
                  </a:innerShdw>
                </a:effectLst>
                <a:latin typeface="+mj-lt"/>
              </a:rPr>
              <a:t>créer les conditions optimales de sa mise en œuvre.</a:t>
            </a:r>
          </a:p>
          <a:p>
            <a:r>
              <a:rPr lang="fr-FR" sz="800" dirty="0">
                <a:ln w="1905"/>
                <a:effectLst>
                  <a:innerShdw blurRad="69850" dist="43180" dir="5400000">
                    <a:srgbClr val="000000">
                      <a:alpha val="65000"/>
                    </a:srgbClr>
                  </a:innerShdw>
                </a:effectLst>
                <a:latin typeface="+mj-lt"/>
              </a:rPr>
              <a:t>La solidarité envers les plus fragiles, souvent les plus exposés, doit également </a:t>
            </a:r>
            <a:r>
              <a:rPr lang="fr-FR" sz="800" dirty="0" smtClean="0">
                <a:ln w="1905"/>
                <a:effectLst>
                  <a:innerShdw blurRad="69850" dist="43180" dir="5400000">
                    <a:srgbClr val="000000">
                      <a:alpha val="65000"/>
                    </a:srgbClr>
                  </a:innerShdw>
                </a:effectLst>
                <a:latin typeface="+mj-lt"/>
              </a:rPr>
              <a:t>commander l’action </a:t>
            </a:r>
            <a:r>
              <a:rPr lang="fr-FR" sz="800" dirty="0">
                <a:ln w="1905"/>
                <a:effectLst>
                  <a:innerShdw blurRad="69850" dist="43180" dir="5400000">
                    <a:srgbClr val="000000">
                      <a:alpha val="65000"/>
                    </a:srgbClr>
                  </a:innerShdw>
                </a:effectLst>
                <a:latin typeface="+mj-lt"/>
              </a:rPr>
              <a:t>du gouvernement et des collectivités territoriales.</a:t>
            </a:r>
          </a:p>
          <a:p>
            <a:r>
              <a:rPr lang="fr-FR" sz="800" dirty="0">
                <a:ln w="1905"/>
                <a:effectLst>
                  <a:innerShdw blurRad="69850" dist="43180" dir="5400000">
                    <a:srgbClr val="000000">
                      <a:alpha val="65000"/>
                    </a:srgbClr>
                  </a:innerShdw>
                </a:effectLst>
                <a:latin typeface="+mj-lt"/>
              </a:rPr>
              <a:t>Les travailleurs de seconde ligne indispensables à la vie quotidienne de l’ensemble de </a:t>
            </a:r>
            <a:r>
              <a:rPr lang="fr-FR" sz="800" dirty="0" smtClean="0">
                <a:ln w="1905"/>
                <a:effectLst>
                  <a:innerShdw blurRad="69850" dist="43180" dir="5400000">
                    <a:srgbClr val="000000">
                      <a:alpha val="65000"/>
                    </a:srgbClr>
                  </a:innerShdw>
                </a:effectLst>
                <a:latin typeface="+mj-lt"/>
              </a:rPr>
              <a:t>la population</a:t>
            </a:r>
            <a:r>
              <a:rPr lang="fr-FR" sz="800" dirty="0">
                <a:ln w="1905"/>
                <a:effectLst>
                  <a:innerShdw blurRad="69850" dist="43180" dir="5400000">
                    <a:srgbClr val="000000">
                      <a:alpha val="65000"/>
                    </a:srgbClr>
                  </a:innerShdw>
                </a:effectLst>
                <a:latin typeface="+mj-lt"/>
              </a:rPr>
              <a:t>, ne peuvent plus vivre de promesses. La reconnaissance de leurs fonctions et </a:t>
            </a:r>
            <a:r>
              <a:rPr lang="fr-FR" sz="800" dirty="0" smtClean="0">
                <a:ln w="1905"/>
                <a:effectLst>
                  <a:innerShdw blurRad="69850" dist="43180" dir="5400000">
                    <a:srgbClr val="000000">
                      <a:alpha val="65000"/>
                    </a:srgbClr>
                  </a:innerShdw>
                </a:effectLst>
                <a:latin typeface="+mj-lt"/>
              </a:rPr>
              <a:t>la revalorisation </a:t>
            </a:r>
            <a:r>
              <a:rPr lang="fr-FR" sz="800" dirty="0">
                <a:ln w="1905"/>
                <a:effectLst>
                  <a:innerShdw blurRad="69850" dist="43180" dir="5400000">
                    <a:srgbClr val="000000">
                      <a:alpha val="65000"/>
                    </a:srgbClr>
                  </a:innerShdw>
                </a:effectLst>
                <a:latin typeface="+mj-lt"/>
              </a:rPr>
              <a:t>de leurs métiers sont urgentes. La mission évoquée lundi lors de </a:t>
            </a:r>
            <a:r>
              <a:rPr lang="fr-FR" sz="800" dirty="0" smtClean="0">
                <a:ln w="1905"/>
                <a:effectLst>
                  <a:innerShdw blurRad="69850" dist="43180" dir="5400000">
                    <a:srgbClr val="000000">
                      <a:alpha val="65000"/>
                    </a:srgbClr>
                  </a:innerShdw>
                </a:effectLst>
                <a:latin typeface="+mj-lt"/>
              </a:rPr>
              <a:t>la conférence </a:t>
            </a:r>
            <a:r>
              <a:rPr lang="fr-FR" sz="800" dirty="0">
                <a:ln w="1905"/>
                <a:effectLst>
                  <a:innerShdw blurRad="69850" dist="43180" dir="5400000">
                    <a:srgbClr val="000000">
                      <a:alpha val="65000"/>
                    </a:srgbClr>
                  </a:innerShdw>
                </a:effectLst>
                <a:latin typeface="+mj-lt"/>
              </a:rPr>
              <a:t>sociale organisée à Matignon doit aboutir au plus vite sur la base </a:t>
            </a:r>
            <a:r>
              <a:rPr lang="fr-FR" sz="800" dirty="0" smtClean="0">
                <a:ln w="1905"/>
                <a:effectLst>
                  <a:innerShdw blurRad="69850" dist="43180" dir="5400000">
                    <a:srgbClr val="000000">
                      <a:alpha val="65000"/>
                    </a:srgbClr>
                  </a:innerShdw>
                </a:effectLst>
                <a:latin typeface="+mj-lt"/>
              </a:rPr>
              <a:t>des propositions </a:t>
            </a:r>
            <a:r>
              <a:rPr lang="fr-FR" sz="800" dirty="0">
                <a:ln w="1905"/>
                <a:effectLst>
                  <a:innerShdw blurRad="69850" dist="43180" dir="5400000">
                    <a:srgbClr val="000000">
                      <a:alpha val="65000"/>
                    </a:srgbClr>
                  </a:innerShdw>
                </a:effectLst>
                <a:latin typeface="+mj-lt"/>
              </a:rPr>
              <a:t>que la CFDT a formulées depuis le début de la crise.</a:t>
            </a:r>
          </a:p>
          <a:p>
            <a:r>
              <a:rPr lang="fr-FR" sz="800" dirty="0">
                <a:ln w="1905"/>
                <a:effectLst>
                  <a:innerShdw blurRad="69850" dist="43180" dir="5400000">
                    <a:srgbClr val="000000">
                      <a:alpha val="65000"/>
                    </a:srgbClr>
                  </a:innerShdw>
                </a:effectLst>
                <a:latin typeface="+mj-lt"/>
              </a:rPr>
              <a:t>Les personnes les plus précaires, celles qui ont basculé ou sont sur le point de </a:t>
            </a:r>
            <a:r>
              <a:rPr lang="fr-FR" sz="800" dirty="0" smtClean="0">
                <a:ln w="1905"/>
                <a:effectLst>
                  <a:innerShdw blurRad="69850" dist="43180" dir="5400000">
                    <a:srgbClr val="000000">
                      <a:alpha val="65000"/>
                    </a:srgbClr>
                  </a:innerShdw>
                </a:effectLst>
                <a:latin typeface="+mj-lt"/>
              </a:rPr>
              <a:t>basculer dans </a:t>
            </a:r>
            <a:r>
              <a:rPr lang="fr-FR" sz="800" dirty="0">
                <a:ln w="1905"/>
                <a:effectLst>
                  <a:innerShdw blurRad="69850" dist="43180" dir="5400000">
                    <a:srgbClr val="000000">
                      <a:alpha val="65000"/>
                    </a:srgbClr>
                  </a:innerShdw>
                </a:effectLst>
                <a:latin typeface="+mj-lt"/>
              </a:rPr>
              <a:t>la pauvreté, doivent être davantage aidées et accompagnées. Le versement </a:t>
            </a:r>
            <a:r>
              <a:rPr lang="fr-FR" sz="800" dirty="0" smtClean="0">
                <a:ln w="1905"/>
                <a:effectLst>
                  <a:innerShdw blurRad="69850" dist="43180" dir="5400000">
                    <a:srgbClr val="000000">
                      <a:alpha val="65000"/>
                    </a:srgbClr>
                  </a:innerShdw>
                </a:effectLst>
                <a:latin typeface="+mj-lt"/>
              </a:rPr>
              <a:t>de primes </a:t>
            </a:r>
            <a:r>
              <a:rPr lang="fr-FR" sz="800" dirty="0">
                <a:ln w="1905"/>
                <a:effectLst>
                  <a:innerShdw blurRad="69850" dist="43180" dir="5400000">
                    <a:srgbClr val="000000">
                      <a:alpha val="65000"/>
                    </a:srgbClr>
                  </a:innerShdw>
                </a:effectLst>
                <a:latin typeface="+mj-lt"/>
              </a:rPr>
              <a:t>ponctuelles, aussi important soit-il, n’est pas suffisant. La CFDT réitère sa </a:t>
            </a:r>
            <a:r>
              <a:rPr lang="fr-FR" sz="800" dirty="0" smtClean="0">
                <a:ln w="1905"/>
                <a:effectLst>
                  <a:innerShdw blurRad="69850" dist="43180" dir="5400000">
                    <a:srgbClr val="000000">
                      <a:alpha val="65000"/>
                    </a:srgbClr>
                  </a:innerShdw>
                </a:effectLst>
                <a:latin typeface="+mj-lt"/>
              </a:rPr>
              <a:t>demande d’augmentation </a:t>
            </a:r>
            <a:r>
              <a:rPr lang="fr-FR" sz="800" dirty="0">
                <a:ln w="1905"/>
                <a:effectLst>
                  <a:innerShdw blurRad="69850" dist="43180" dir="5400000">
                    <a:srgbClr val="000000">
                      <a:alpha val="65000"/>
                    </a:srgbClr>
                  </a:innerShdw>
                </a:effectLst>
                <a:latin typeface="+mj-lt"/>
              </a:rPr>
              <a:t>des minima sociaux et d’ouverture du RSA aux moins de 25 ans.</a:t>
            </a:r>
          </a:p>
          <a:p>
            <a:r>
              <a:rPr lang="fr-FR" sz="800" dirty="0">
                <a:ln w="1905"/>
                <a:effectLst>
                  <a:innerShdw blurRad="69850" dist="43180" dir="5400000">
                    <a:srgbClr val="000000">
                      <a:alpha val="65000"/>
                    </a:srgbClr>
                  </a:innerShdw>
                </a:effectLst>
                <a:latin typeface="+mj-lt"/>
              </a:rPr>
              <a:t>La CFDT demande que l’écoute et la concertation soient redoublées à tous les niveaux </a:t>
            </a:r>
            <a:r>
              <a:rPr lang="fr-FR" sz="800" dirty="0" smtClean="0">
                <a:ln w="1905"/>
                <a:effectLst>
                  <a:innerShdw blurRad="69850" dist="43180" dir="5400000">
                    <a:srgbClr val="000000">
                      <a:alpha val="65000"/>
                    </a:srgbClr>
                  </a:innerShdw>
                </a:effectLst>
                <a:latin typeface="+mj-lt"/>
              </a:rPr>
              <a:t>(national</a:t>
            </a:r>
            <a:r>
              <a:rPr lang="fr-FR" sz="800" dirty="0">
                <a:ln w="1905"/>
                <a:effectLst>
                  <a:innerShdw blurRad="69850" dist="43180" dir="5400000">
                    <a:srgbClr val="000000">
                      <a:alpha val="65000"/>
                    </a:srgbClr>
                  </a:innerShdw>
                </a:effectLst>
                <a:latin typeface="+mj-lt"/>
              </a:rPr>
              <a:t>, territorial, dans les </a:t>
            </a:r>
            <a:r>
              <a:rPr lang="fr-FR" sz="800" dirty="0" smtClean="0">
                <a:ln w="1905"/>
                <a:effectLst>
                  <a:innerShdw blurRad="69850" dist="43180" dir="5400000">
                    <a:srgbClr val="000000">
                      <a:alpha val="65000"/>
                    </a:srgbClr>
                  </a:innerShdw>
                </a:effectLst>
                <a:latin typeface="+mj-lt"/>
              </a:rPr>
              <a:t>branches). </a:t>
            </a:r>
            <a:r>
              <a:rPr lang="fr-FR" sz="800" dirty="0">
                <a:ln w="1905"/>
                <a:effectLst>
                  <a:innerShdw blurRad="69850" dist="43180" dir="5400000">
                    <a:srgbClr val="000000">
                      <a:alpha val="65000"/>
                    </a:srgbClr>
                  </a:innerShdw>
                </a:effectLst>
                <a:latin typeface="+mj-lt"/>
              </a:rPr>
              <a:t>Discuter, échanger, se confronter n’a </a:t>
            </a:r>
            <a:r>
              <a:rPr lang="fr-FR" sz="800" dirty="0" smtClean="0">
                <a:ln w="1905"/>
                <a:effectLst>
                  <a:innerShdw blurRad="69850" dist="43180" dir="5400000">
                    <a:srgbClr val="000000">
                      <a:alpha val="65000"/>
                    </a:srgbClr>
                  </a:innerShdw>
                </a:effectLst>
                <a:latin typeface="+mj-lt"/>
              </a:rPr>
              <a:t>jamais freiné </a:t>
            </a:r>
            <a:r>
              <a:rPr lang="fr-FR" sz="800" dirty="0">
                <a:ln w="1905"/>
                <a:effectLst>
                  <a:innerShdw blurRad="69850" dist="43180" dir="5400000">
                    <a:srgbClr val="000000">
                      <a:alpha val="65000"/>
                    </a:srgbClr>
                  </a:innerShdw>
                </a:effectLst>
                <a:latin typeface="+mj-lt"/>
              </a:rPr>
              <a:t>l’action. Dans la société fracturée que nous connaissons, où l’unité est plus </a:t>
            </a:r>
            <a:r>
              <a:rPr lang="fr-FR" sz="800" dirty="0" smtClean="0">
                <a:ln w="1905"/>
                <a:effectLst>
                  <a:innerShdw blurRad="69850" dist="43180" dir="5400000">
                    <a:srgbClr val="000000">
                      <a:alpha val="65000"/>
                    </a:srgbClr>
                  </a:innerShdw>
                </a:effectLst>
                <a:latin typeface="+mj-lt"/>
              </a:rPr>
              <a:t>que jamais </a:t>
            </a:r>
            <a:r>
              <a:rPr lang="fr-FR" sz="800" dirty="0">
                <a:ln w="1905"/>
                <a:effectLst>
                  <a:innerShdw blurRad="69850" dist="43180" dir="5400000">
                    <a:srgbClr val="000000">
                      <a:alpha val="65000"/>
                    </a:srgbClr>
                  </a:innerShdw>
                </a:effectLst>
                <a:latin typeface="+mj-lt"/>
              </a:rPr>
              <a:t>menacée, il s’agit d’un enjeu démocratique. Cette responsabilité incombe à tous </a:t>
            </a:r>
            <a:r>
              <a:rPr lang="fr-FR" sz="800" dirty="0" smtClean="0">
                <a:ln w="1905"/>
                <a:effectLst>
                  <a:innerShdw blurRad="69850" dist="43180" dir="5400000">
                    <a:srgbClr val="000000">
                      <a:alpha val="65000"/>
                    </a:srgbClr>
                  </a:innerShdw>
                </a:effectLst>
                <a:latin typeface="+mj-lt"/>
              </a:rPr>
              <a:t>les acteurs</a:t>
            </a:r>
            <a:r>
              <a:rPr lang="fr-FR" sz="800" dirty="0">
                <a:ln w="1905"/>
                <a:effectLst>
                  <a:innerShdw blurRad="69850" dist="43180" dir="5400000">
                    <a:srgbClr val="000000">
                      <a:alpha val="65000"/>
                    </a:srgbClr>
                  </a:innerShdw>
                </a:effectLst>
                <a:latin typeface="+mj-lt"/>
              </a:rPr>
              <a:t>, politiques, économiques et sociaux.</a:t>
            </a:r>
          </a:p>
          <a:p>
            <a:r>
              <a:rPr lang="fr-FR" sz="800" dirty="0">
                <a:ln w="1905"/>
                <a:effectLst>
                  <a:innerShdw blurRad="69850" dist="43180" dir="5400000">
                    <a:srgbClr val="000000">
                      <a:alpha val="65000"/>
                    </a:srgbClr>
                  </a:innerShdw>
                </a:effectLst>
                <a:latin typeface="+mj-lt"/>
              </a:rPr>
              <a:t>La CFDT appelle au respect des mesures pour stopper la dégradation sanitaire. </a:t>
            </a:r>
            <a:r>
              <a:rPr lang="fr-FR" sz="800" dirty="0" smtClean="0">
                <a:ln w="1905"/>
                <a:effectLst>
                  <a:innerShdw blurRad="69850" dist="43180" dir="5400000">
                    <a:srgbClr val="000000">
                      <a:alpha val="65000"/>
                    </a:srgbClr>
                  </a:innerShdw>
                </a:effectLst>
                <a:latin typeface="+mj-lt"/>
              </a:rPr>
              <a:t>Elle s’engagera </a:t>
            </a:r>
            <a:r>
              <a:rPr lang="fr-FR" sz="800" dirty="0">
                <a:ln w="1905"/>
                <a:effectLst>
                  <a:innerShdw blurRad="69850" dist="43180" dir="5400000">
                    <a:srgbClr val="000000">
                      <a:alpha val="65000"/>
                    </a:srgbClr>
                  </a:innerShdw>
                </a:effectLst>
                <a:latin typeface="+mj-lt"/>
              </a:rPr>
              <a:t>résolument, dans le même temps, pour que leurs </a:t>
            </a:r>
            <a:r>
              <a:rPr lang="fr-FR" sz="800" dirty="0" smtClean="0">
                <a:ln w="1905"/>
                <a:effectLst>
                  <a:innerShdw blurRad="69850" dist="43180" dir="5400000">
                    <a:srgbClr val="000000">
                      <a:alpha val="65000"/>
                    </a:srgbClr>
                  </a:innerShdw>
                </a:effectLst>
                <a:latin typeface="+mj-lt"/>
              </a:rPr>
              <a:t>conséquences</a:t>
            </a:r>
            <a:endParaRPr lang="fr-FR" sz="800" dirty="0">
              <a:ln w="1905"/>
              <a:effectLst>
                <a:innerShdw blurRad="69850" dist="43180" dir="5400000">
                  <a:srgbClr val="000000">
                    <a:alpha val="65000"/>
                  </a:srgbClr>
                </a:innerShdw>
              </a:effectLst>
              <a:latin typeface="+mj-lt"/>
            </a:endParaRPr>
          </a:p>
          <a:p>
            <a:r>
              <a:rPr lang="fr-FR" sz="800" dirty="0">
                <a:ln w="1905"/>
                <a:effectLst>
                  <a:innerShdw blurRad="69850" dist="43180" dir="5400000">
                    <a:srgbClr val="000000">
                      <a:alpha val="65000"/>
                    </a:srgbClr>
                  </a:innerShdw>
                </a:effectLst>
                <a:latin typeface="+mj-lt"/>
              </a:rPr>
              <a:t>économiques et sociales soient combattues dans un esprit de justice et avec</a:t>
            </a:r>
          </a:p>
          <a:p>
            <a:r>
              <a:rPr lang="fr-FR" sz="800" dirty="0">
                <a:ln w="1905"/>
                <a:effectLst>
                  <a:innerShdw blurRad="69850" dist="43180" dir="5400000">
                    <a:srgbClr val="000000">
                      <a:alpha val="65000"/>
                    </a:srgbClr>
                  </a:innerShdw>
                </a:effectLst>
                <a:latin typeface="+mj-lt"/>
              </a:rPr>
              <a:t>détermination</a:t>
            </a:r>
            <a:r>
              <a:rPr lang="fr-FR" sz="800" dirty="0" smtClean="0">
                <a:ln w="1905"/>
                <a:effectLst>
                  <a:innerShdw blurRad="69850" dist="43180" dir="5400000">
                    <a:srgbClr val="000000">
                      <a:alpha val="65000"/>
                    </a:srgbClr>
                  </a:innerShdw>
                </a:effectLst>
                <a:latin typeface="+mj-lt"/>
              </a:rPr>
              <a:t>. </a:t>
            </a:r>
          </a:p>
          <a:p>
            <a:endParaRPr lang="fr-FR" sz="800" dirty="0" smtClean="0">
              <a:ln w="1905"/>
              <a:effectLst>
                <a:innerShdw blurRad="69850" dist="43180" dir="5400000">
                  <a:srgbClr val="000000">
                    <a:alpha val="65000"/>
                  </a:srgbClr>
                </a:innerShdw>
              </a:effectLst>
              <a:latin typeface="+mj-lt"/>
            </a:endParaRPr>
          </a:p>
        </p:txBody>
      </p:sp>
      <p:sp>
        <p:nvSpPr>
          <p:cNvPr id="11" name="ZoneTexte 10"/>
          <p:cNvSpPr txBox="1"/>
          <p:nvPr/>
        </p:nvSpPr>
        <p:spPr>
          <a:xfrm>
            <a:off x="56746" y="7412553"/>
            <a:ext cx="6742578" cy="1631216"/>
          </a:xfrm>
          <a:prstGeom prst="rect">
            <a:avLst/>
          </a:prstGeom>
          <a:solidFill>
            <a:schemeClr val="accent6">
              <a:lumMod val="60000"/>
              <a:lumOff val="40000"/>
            </a:schemeClr>
          </a:solidFill>
          <a:ln w="9525">
            <a:noFill/>
          </a:ln>
          <a:effectLst>
            <a:innerShdw blurRad="114300">
              <a:prstClr val="black"/>
            </a:innerShdw>
          </a:effectLst>
        </p:spPr>
        <p:txBody>
          <a:bodyPr wrap="square" rtlCol="0">
            <a:spAutoFit/>
          </a:bodyPr>
          <a:lstStyle/>
          <a:p>
            <a:r>
              <a:rPr lang="fr-FR" sz="1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oper Black" panose="0208090404030B020404" pitchFamily="18" charset="0"/>
              </a:rPr>
              <a:t>INFO</a:t>
            </a:r>
          </a:p>
          <a:p>
            <a:r>
              <a:rPr lang="fr-FR" sz="1000" b="1" dirty="0" smtClean="0">
                <a:ln w="1905"/>
                <a:effectLst>
                  <a:innerShdw blurRad="69850" dist="43180" dir="5400000">
                    <a:srgbClr val="000000">
                      <a:alpha val="65000"/>
                    </a:srgbClr>
                  </a:innerShdw>
                </a:effectLst>
              </a:rPr>
              <a:t>C’était en 1971, il y a 50 </a:t>
            </a:r>
            <a:r>
              <a:rPr lang="fr-FR" sz="1000" b="1" dirty="0">
                <a:ln w="1905"/>
                <a:effectLst>
                  <a:innerShdw blurRad="69850" dist="43180" dir="5400000">
                    <a:srgbClr val="000000">
                      <a:alpha val="65000"/>
                    </a:srgbClr>
                  </a:innerShdw>
                </a:effectLst>
              </a:rPr>
              <a:t>ans</a:t>
            </a:r>
            <a:r>
              <a:rPr lang="fr-FR" sz="1000" b="1" dirty="0" smtClean="0">
                <a:ln w="1905"/>
                <a:effectLst>
                  <a:innerShdw blurRad="69850" dist="43180" dir="5400000">
                    <a:srgbClr val="000000">
                      <a:alpha val="65000"/>
                    </a:srgbClr>
                  </a:innerShdw>
                </a:effectLst>
              </a:rPr>
              <a:t>:       LE </a:t>
            </a:r>
            <a:r>
              <a:rPr lang="fr-FR" sz="1000" b="1" dirty="0">
                <a:ln w="1905"/>
                <a:effectLst>
                  <a:innerShdw blurRad="69850" dist="43180" dir="5400000">
                    <a:srgbClr val="000000">
                      <a:alpha val="65000"/>
                    </a:srgbClr>
                  </a:innerShdw>
                </a:effectLst>
              </a:rPr>
              <a:t>DÉBUT D’UN TRAVAIL SPÉCIFIQUE SUR LA QUESTION DES FEMMES</a:t>
            </a:r>
          </a:p>
          <a:p>
            <a:r>
              <a:rPr lang="fr-FR" sz="800" dirty="0">
                <a:ln w="1905"/>
                <a:effectLst>
                  <a:innerShdw blurRad="69850" dist="43180" dir="5400000">
                    <a:srgbClr val="000000">
                      <a:alpha val="65000"/>
                    </a:srgbClr>
                  </a:innerShdw>
                </a:effectLst>
              </a:rPr>
              <a:t>Dès février 1971, le bureau </a:t>
            </a:r>
            <a:r>
              <a:rPr lang="fr-FR" sz="800" dirty="0" smtClean="0">
                <a:ln w="1905"/>
                <a:effectLst>
                  <a:innerShdw blurRad="69850" dist="43180" dir="5400000">
                    <a:srgbClr val="000000">
                      <a:alpha val="65000"/>
                    </a:srgbClr>
                  </a:innerShdw>
                </a:effectLst>
              </a:rPr>
              <a:t>national de la CFDT </a:t>
            </a:r>
            <a:r>
              <a:rPr lang="fr-FR" sz="800" dirty="0">
                <a:ln w="1905"/>
                <a:effectLst>
                  <a:innerShdw blurRad="69850" dist="43180" dir="5400000">
                    <a:srgbClr val="000000">
                      <a:alpha val="65000"/>
                    </a:srgbClr>
                  </a:innerShdw>
                </a:effectLst>
              </a:rPr>
              <a:t>encourage la constitution de commissions de travailleuses mandatées par leurs structures pour </a:t>
            </a:r>
            <a:r>
              <a:rPr lang="fr-FR" sz="800" dirty="0" smtClean="0">
                <a:ln w="1905"/>
                <a:effectLst>
                  <a:innerShdw blurRad="69850" dist="43180" dir="5400000">
                    <a:srgbClr val="000000">
                      <a:alpha val="65000"/>
                    </a:srgbClr>
                  </a:innerShdw>
                </a:effectLst>
              </a:rPr>
              <a:t>:</a:t>
            </a:r>
            <a:endParaRPr lang="fr-FR" sz="800" dirty="0">
              <a:ln w="1905"/>
              <a:effectLst>
                <a:innerShdw blurRad="69850" dist="43180" dir="5400000">
                  <a:srgbClr val="000000">
                    <a:alpha val="65000"/>
                  </a:srgbClr>
                </a:innerShdw>
              </a:effectLst>
            </a:endParaRPr>
          </a:p>
          <a:p>
            <a:r>
              <a:rPr lang="fr-FR" sz="800" dirty="0" smtClean="0">
                <a:ln w="1905"/>
                <a:effectLst>
                  <a:innerShdw blurRad="69850" dist="43180" dir="5400000">
                    <a:srgbClr val="000000">
                      <a:alpha val="65000"/>
                    </a:srgbClr>
                  </a:innerShdw>
                </a:effectLst>
              </a:rPr>
              <a:t>   - </a:t>
            </a:r>
            <a:r>
              <a:rPr lang="fr-FR" sz="800" dirty="0">
                <a:ln w="1905"/>
                <a:effectLst>
                  <a:innerShdw blurRad="69850" dist="43180" dir="5400000">
                    <a:srgbClr val="000000">
                      <a:alpha val="65000"/>
                    </a:srgbClr>
                  </a:innerShdw>
                </a:effectLst>
              </a:rPr>
              <a:t>leur permettre d’appréhender la dimension collective de ce qu’elles perçoivent généralement comme des problèmes individuels ;</a:t>
            </a:r>
          </a:p>
          <a:p>
            <a:r>
              <a:rPr lang="fr-FR" sz="800" dirty="0" smtClean="0">
                <a:ln w="1905"/>
                <a:effectLst>
                  <a:innerShdw blurRad="69850" dist="43180" dir="5400000">
                    <a:srgbClr val="000000">
                      <a:alpha val="65000"/>
                    </a:srgbClr>
                  </a:innerShdw>
                </a:effectLst>
              </a:rPr>
              <a:t>   - </a:t>
            </a:r>
            <a:r>
              <a:rPr lang="fr-FR" sz="800" dirty="0">
                <a:ln w="1905"/>
                <a:effectLst>
                  <a:innerShdw blurRad="69850" dist="43180" dir="5400000">
                    <a:srgbClr val="000000">
                      <a:alpha val="65000"/>
                    </a:srgbClr>
                  </a:innerShdw>
                </a:effectLst>
              </a:rPr>
              <a:t>que les structures syndicales intègrent effectivement la lutte pour la libération des femmes dans leur stratégie et leur action quotidienne</a:t>
            </a:r>
            <a:r>
              <a:rPr lang="fr-FR" sz="800" dirty="0" smtClean="0">
                <a:ln w="1905"/>
                <a:effectLst>
                  <a:innerShdw blurRad="69850" dist="43180" dir="5400000">
                    <a:srgbClr val="000000">
                      <a:alpha val="65000"/>
                    </a:srgbClr>
                  </a:innerShdw>
                </a:effectLst>
              </a:rPr>
              <a:t>.</a:t>
            </a:r>
            <a:endParaRPr lang="fr-FR" sz="800" dirty="0">
              <a:ln w="1905"/>
              <a:effectLst>
                <a:innerShdw blurRad="69850" dist="43180" dir="5400000">
                  <a:srgbClr val="000000">
                    <a:alpha val="65000"/>
                  </a:srgbClr>
                </a:innerShdw>
              </a:effectLst>
            </a:endParaRPr>
          </a:p>
          <a:p>
            <a:r>
              <a:rPr lang="fr-FR" sz="800" dirty="0">
                <a:ln w="1905"/>
                <a:effectLst>
                  <a:innerShdw blurRad="69850" dist="43180" dir="5400000">
                    <a:srgbClr val="000000">
                      <a:alpha val="65000"/>
                    </a:srgbClr>
                  </a:innerShdw>
                </a:effectLst>
              </a:rPr>
              <a:t>Sous l’impulsion de la secrétaire nationale Jeannette </a:t>
            </a:r>
            <a:r>
              <a:rPr lang="fr-FR" sz="800" dirty="0" err="1">
                <a:ln w="1905"/>
                <a:effectLst>
                  <a:innerShdw blurRad="69850" dist="43180" dir="5400000">
                    <a:srgbClr val="000000">
                      <a:alpha val="65000"/>
                    </a:srgbClr>
                  </a:innerShdw>
                </a:effectLst>
              </a:rPr>
              <a:t>Laot</a:t>
            </a:r>
            <a:r>
              <a:rPr lang="fr-FR" sz="800" dirty="0">
                <a:ln w="1905"/>
                <a:effectLst>
                  <a:innerShdw blurRad="69850" dist="43180" dir="5400000">
                    <a:srgbClr val="000000">
                      <a:alpha val="65000"/>
                    </a:srgbClr>
                  </a:innerShdw>
                </a:effectLst>
              </a:rPr>
              <a:t>, le bureau national valide deux ans plus tard, en 1973, son adhésion (à titre personnel, en tant que membre fondateur) au MLAC (Mouvement pour la liberté de l’avortement et de la contraception</a:t>
            </a:r>
            <a:r>
              <a:rPr lang="fr-FR" sz="800" dirty="0" smtClean="0">
                <a:ln w="1905"/>
                <a:effectLst>
                  <a:innerShdw blurRad="69850" dist="43180" dir="5400000">
                    <a:srgbClr val="000000">
                      <a:alpha val="65000"/>
                    </a:srgbClr>
                  </a:innerShdw>
                </a:effectLst>
              </a:rPr>
              <a:t>).</a:t>
            </a:r>
            <a:endParaRPr lang="fr-FR" sz="800" dirty="0">
              <a:ln w="1905"/>
              <a:effectLst>
                <a:innerShdw blurRad="69850" dist="43180" dir="5400000">
                  <a:srgbClr val="000000">
                    <a:alpha val="65000"/>
                  </a:srgbClr>
                </a:innerShdw>
              </a:effectLst>
            </a:endParaRPr>
          </a:p>
          <a:p>
            <a:r>
              <a:rPr lang="fr-FR" sz="1000" b="1" dirty="0" smtClean="0">
                <a:ln w="1905"/>
                <a:effectLst>
                  <a:innerShdw blurRad="69850" dist="43180" dir="5400000">
                    <a:srgbClr val="000000">
                      <a:alpha val="65000"/>
                    </a:srgbClr>
                  </a:innerShdw>
                </a:effectLst>
              </a:rPr>
              <a:t>Un mois-un accord : Dispositifs Anticipation Retraite.</a:t>
            </a:r>
          </a:p>
          <a:p>
            <a:r>
              <a:rPr lang="fr-FR" sz="800" dirty="0" smtClean="0">
                <a:ln w="1905"/>
                <a:effectLst>
                  <a:innerShdw blurRad="69850" dist="43180" dir="5400000">
                    <a:srgbClr val="000000">
                      <a:alpha val="65000"/>
                    </a:srgbClr>
                  </a:innerShdw>
                </a:effectLst>
              </a:rPr>
              <a:t> </a:t>
            </a:r>
            <a:r>
              <a:rPr lang="fr-FR" sz="800" dirty="0"/>
              <a:t>Proposition employeur de reconduire l’accord sur les </a:t>
            </a:r>
            <a:r>
              <a:rPr lang="fr-FR" sz="800" dirty="0" smtClean="0"/>
              <a:t>.A.R. dans </a:t>
            </a:r>
            <a:r>
              <a:rPr lang="fr-FR" sz="800" dirty="0"/>
              <a:t>l’attente des nouvelles dispositions issues de la future réforme des </a:t>
            </a:r>
            <a:r>
              <a:rPr lang="fr-FR" sz="800" dirty="0" smtClean="0"/>
              <a:t>retraites.</a:t>
            </a:r>
          </a:p>
          <a:p>
            <a:r>
              <a:rPr lang="fr-FR" sz="800" dirty="0" smtClean="0"/>
              <a:t> </a:t>
            </a:r>
            <a:r>
              <a:rPr lang="fr-FR" sz="800" dirty="0"/>
              <a:t>Vos élus CFDT demandent à réduire le délai de prévenance à 6 mois et que la RH informe tous les salariés à partir de 60 ans de ses jours épargnés et des modalités pour bénéficier des dispositifs de retraite dans l’entreprise </a:t>
            </a:r>
            <a:endParaRPr lang="fr-FR" sz="800" dirty="0">
              <a:ln w="1905"/>
              <a:effectLst>
                <a:innerShdw blurRad="69850" dist="43180" dir="5400000">
                  <a:srgbClr val="000000">
                    <a:alpha val="65000"/>
                  </a:srgbClr>
                </a:innerShdw>
              </a:effectLst>
            </a:endParaRPr>
          </a:p>
        </p:txBody>
      </p:sp>
      <p:sp>
        <p:nvSpPr>
          <p:cNvPr id="13" name="Rectangle 12"/>
          <p:cNvSpPr/>
          <p:nvPr/>
        </p:nvSpPr>
        <p:spPr>
          <a:xfrm>
            <a:off x="3091472" y="0"/>
            <a:ext cx="3680944" cy="1446550"/>
          </a:xfrm>
          <a:prstGeom prst="rect">
            <a:avLst/>
          </a:prstGeom>
          <a:noFill/>
        </p:spPr>
        <p:txBody>
          <a:bodyPr wrap="none" lIns="91440" tIns="45720" rIns="91440" bIns="45720">
            <a:spAutoFit/>
          </a:bodyPr>
          <a:lstStyle/>
          <a:p>
            <a:pPr algn="ctr"/>
            <a:r>
              <a:rPr lang="fr-FR" sz="4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oper Black" panose="0208090404030B020404" pitchFamily="18" charset="0"/>
              </a:rPr>
              <a:t>SUD-OUEST</a:t>
            </a:r>
          </a:p>
          <a:p>
            <a:pPr algn="ctr"/>
            <a:r>
              <a:rPr lang="fr-FR"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oper Black" panose="0208090404030B020404" pitchFamily="18" charset="0"/>
              </a:rPr>
              <a:t>EN BREF</a:t>
            </a:r>
            <a:endParaRPr lang="fr-FR" sz="4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oper Black" panose="0208090404030B020404" pitchFamily="18" charset="0"/>
            </a:endParaRPr>
          </a:p>
        </p:txBody>
      </p:sp>
      <p:sp>
        <p:nvSpPr>
          <p:cNvPr id="15" name="Espace réservé du pied de page 14"/>
          <p:cNvSpPr>
            <a:spLocks noGrp="1"/>
          </p:cNvSpPr>
          <p:nvPr>
            <p:ph type="ftr" sz="quarter" idx="11"/>
          </p:nvPr>
        </p:nvSpPr>
        <p:spPr>
          <a:xfrm>
            <a:off x="-6524" y="1269263"/>
            <a:ext cx="3147492" cy="486833"/>
          </a:xfrm>
        </p:spPr>
        <p:txBody>
          <a:bodyPr/>
          <a:lstStyle/>
          <a:p>
            <a:r>
              <a:rPr lang="fr-FR" sz="1400" b="1" dirty="0" smtClean="0">
                <a:solidFill>
                  <a:schemeClr val="tx1"/>
                </a:solidFill>
              </a:rPr>
              <a:t>Numéro 20 : Janvier/Février 2021</a:t>
            </a:r>
            <a:endParaRPr lang="fr-FR" sz="1400" b="1" dirty="0">
              <a:solidFill>
                <a:schemeClr val="tx1"/>
              </a:solidFill>
            </a:endParaRPr>
          </a:p>
        </p:txBody>
      </p:sp>
      <p:pic>
        <p:nvPicPr>
          <p:cNvPr id="19" name="Imag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840" y="6066603"/>
            <a:ext cx="3258287" cy="1333393"/>
          </a:xfrm>
          <a:prstGeom prst="rect">
            <a:avLst/>
          </a:prstGeom>
          <a:scene3d>
            <a:camera prst="perspectiveHeroicExtremeRightFacing"/>
            <a:lightRig rig="threePt" dir="t"/>
          </a:scene3d>
        </p:spPr>
      </p:pic>
      <p:sp>
        <p:nvSpPr>
          <p:cNvPr id="20" name="ZoneTexte 19"/>
          <p:cNvSpPr txBox="1"/>
          <p:nvPr/>
        </p:nvSpPr>
        <p:spPr>
          <a:xfrm>
            <a:off x="415717" y="6102647"/>
            <a:ext cx="2952327" cy="1015663"/>
          </a:xfrm>
          <a:prstGeom prst="rect">
            <a:avLst/>
          </a:prstGeom>
          <a:noFill/>
          <a:scene3d>
            <a:camera prst="isometricOffAxis1Right"/>
            <a:lightRig rig="threePt" dir="t"/>
          </a:scene3d>
        </p:spPr>
        <p:txBody>
          <a:bodyPr wrap="square" rtlCol="0">
            <a:spAutoFit/>
          </a:bodyPr>
          <a:lstStyle/>
          <a:p>
            <a:r>
              <a:rPr lang="fr-FR" sz="1000" b="1" dirty="0" smtClean="0">
                <a:latin typeface="Comic Sans MS" panose="030F0702030302020204" pitchFamily="66" charset="0"/>
              </a:rPr>
              <a:t>Vos Elus:</a:t>
            </a:r>
          </a:p>
          <a:p>
            <a:endParaRPr lang="fr-FR" sz="1000" b="1" dirty="0" smtClean="0">
              <a:latin typeface="Comic Sans MS" panose="030F0702030302020204" pitchFamily="66" charset="0"/>
            </a:endParaRPr>
          </a:p>
          <a:p>
            <a:r>
              <a:rPr lang="fr-FR" sz="1000" i="1" dirty="0" smtClean="0">
                <a:latin typeface="Comic Sans MS" panose="030F0702030302020204" pitchFamily="66" charset="0"/>
              </a:rPr>
              <a:t>Céline Pierre         Nathalie Nouaud</a:t>
            </a:r>
          </a:p>
          <a:p>
            <a:r>
              <a:rPr lang="fr-FR" sz="1000" i="1" dirty="0" smtClean="0">
                <a:latin typeface="Comic Sans MS" panose="030F0702030302020204" pitchFamily="66" charset="0"/>
              </a:rPr>
              <a:t>Eric Lavaud           Jérôme Révellat</a:t>
            </a:r>
          </a:p>
          <a:p>
            <a:r>
              <a:rPr lang="fr-FR" sz="1000" i="1" dirty="0" smtClean="0">
                <a:latin typeface="Comic Sans MS" panose="030F0702030302020204" pitchFamily="66" charset="0"/>
              </a:rPr>
              <a:t>Coryse Barberin    Laurence Billet</a:t>
            </a:r>
          </a:p>
          <a:p>
            <a:r>
              <a:rPr lang="fr-FR" sz="1000" i="1" dirty="0" smtClean="0">
                <a:latin typeface="Comic Sans MS" panose="030F0702030302020204" pitchFamily="66" charset="0"/>
              </a:rPr>
              <a:t>Régis Cazajous      J-Luc Lochon   </a:t>
            </a:r>
            <a:endParaRPr lang="fr-FR" sz="1000" i="1" dirty="0">
              <a:latin typeface="Comic Sans MS" panose="030F0702030302020204" pitchFamily="66" charset="0"/>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63797" y="5220072"/>
            <a:ext cx="928660" cy="12365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9057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760</TotalTime>
  <Words>751</Words>
  <Application>Microsoft Office PowerPoint</Application>
  <PresentationFormat>Affichage à l'écran (4:3)</PresentationFormat>
  <Paragraphs>54</Paragraphs>
  <Slides>1</Slides>
  <Notes>0</Notes>
  <HiddenSlides>0</HiddenSlides>
  <MMClips>0</MMClips>
  <ScaleCrop>false</ScaleCrop>
  <HeadingPairs>
    <vt:vector size="4" baseType="variant">
      <vt:variant>
        <vt:lpstr>Thème</vt:lpstr>
      </vt:variant>
      <vt:variant>
        <vt:i4>1</vt:i4>
      </vt:variant>
      <vt:variant>
        <vt:lpstr>Titres des diapositives</vt:lpstr>
      </vt:variant>
      <vt:variant>
        <vt:i4>1</vt:i4>
      </vt:variant>
    </vt:vector>
  </HeadingPairs>
  <TitlesOfParts>
    <vt:vector size="2" baseType="lpstr">
      <vt:lpstr>Thème Office</vt:lpstr>
      <vt:lpstr>          </vt:lpstr>
    </vt:vector>
  </TitlesOfParts>
  <Company>Credit Mutuel ARKEA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LOCHON JEAN-LUC</dc:creator>
  <cp:lastModifiedBy>LOCHON JEAN-LUC</cp:lastModifiedBy>
  <cp:revision>106</cp:revision>
  <cp:lastPrinted>2020-11-21T10:31:34Z</cp:lastPrinted>
  <dcterms:created xsi:type="dcterms:W3CDTF">2017-03-29T08:19:01Z</dcterms:created>
  <dcterms:modified xsi:type="dcterms:W3CDTF">2020-11-28T08:25:03Z</dcterms:modified>
</cp:coreProperties>
</file>